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28" r:id="rId1"/>
  </p:sldMasterIdLst>
  <p:notesMasterIdLst>
    <p:notesMasterId r:id="rId25"/>
  </p:notesMasterIdLst>
  <p:sldIdLst>
    <p:sldId id="297" r:id="rId2"/>
    <p:sldId id="256" r:id="rId3"/>
    <p:sldId id="257" r:id="rId4"/>
    <p:sldId id="258" r:id="rId5"/>
    <p:sldId id="278" r:id="rId6"/>
    <p:sldId id="298" r:id="rId7"/>
    <p:sldId id="277" r:id="rId8"/>
    <p:sldId id="299" r:id="rId9"/>
    <p:sldId id="300" r:id="rId10"/>
    <p:sldId id="292" r:id="rId11"/>
    <p:sldId id="293" r:id="rId12"/>
    <p:sldId id="301" r:id="rId13"/>
    <p:sldId id="294" r:id="rId14"/>
    <p:sldId id="302" r:id="rId15"/>
    <p:sldId id="295" r:id="rId16"/>
    <p:sldId id="296" r:id="rId17"/>
    <p:sldId id="303" r:id="rId18"/>
    <p:sldId id="279" r:id="rId19"/>
    <p:sldId id="304" r:id="rId20"/>
    <p:sldId id="280" r:id="rId21"/>
    <p:sldId id="265" r:id="rId22"/>
    <p:sldId id="275" r:id="rId23"/>
    <p:sldId id="291" r:id="rId24"/>
  </p:sldIdLst>
  <p:sldSz cx="14630400" cy="8229600"/>
  <p:notesSz cx="8229600" cy="1463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271" autoAdjust="0"/>
    <p:restoredTop sz="94610"/>
  </p:normalViewPr>
  <p:slideViewPr>
    <p:cSldViewPr snapToGrid="0" snapToObjects="1">
      <p:cViewPr varScale="1">
        <p:scale>
          <a:sx n="53" d="100"/>
          <a:sy n="53" d="100"/>
        </p:scale>
        <p:origin x="836"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11274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811" y="7680960"/>
            <a:ext cx="1462659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9" y="7601179"/>
            <a:ext cx="14626590" cy="768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316736" y="910742"/>
            <a:ext cx="12070080" cy="4279392"/>
          </a:xfrm>
        </p:spPr>
        <p:txBody>
          <a:bodyPr anchor="b">
            <a:normAutofit/>
          </a:bodyPr>
          <a:lstStyle>
            <a:lvl1pPr algn="l">
              <a:lnSpc>
                <a:spcPct val="85000"/>
              </a:lnSpc>
              <a:defRPr sz="9600" spc="-6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320061" y="5346744"/>
            <a:ext cx="12070080" cy="1371600"/>
          </a:xfrm>
        </p:spPr>
        <p:txBody>
          <a:bodyPr lIns="91440" rIns="91440">
            <a:normAutofit/>
          </a:bodyPr>
          <a:lstStyle>
            <a:lvl1pPr marL="0" indent="0" algn="l">
              <a:buNone/>
              <a:defRPr sz="2880" cap="all" spc="240" baseline="0">
                <a:solidFill>
                  <a:schemeClr val="tx2"/>
                </a:solidFill>
                <a:latin typeface="+mj-lt"/>
              </a:defRPr>
            </a:lvl1pPr>
            <a:lvl2pPr marL="548640" indent="0" algn="ctr">
              <a:buNone/>
              <a:defRPr sz="2880"/>
            </a:lvl2pPr>
            <a:lvl3pPr marL="1097280" indent="0" algn="ctr">
              <a:buNone/>
              <a:defRPr sz="2880"/>
            </a:lvl3pPr>
            <a:lvl4pPr marL="1645920" indent="0" algn="ctr">
              <a:buNone/>
              <a:defRPr sz="2400"/>
            </a:lvl4pPr>
            <a:lvl5pPr marL="2194560" indent="0" algn="ctr">
              <a:buNone/>
              <a:defRPr sz="2400"/>
            </a:lvl5pPr>
            <a:lvl6pPr marL="2743200" indent="0" algn="ctr">
              <a:buNone/>
              <a:defRPr sz="2400"/>
            </a:lvl6pPr>
            <a:lvl7pPr marL="3291840" indent="0" algn="ctr">
              <a:buNone/>
              <a:defRPr sz="2400"/>
            </a:lvl7pPr>
            <a:lvl8pPr marL="3840480" indent="0" algn="ctr">
              <a:buNone/>
              <a:defRPr sz="2400"/>
            </a:lvl8pPr>
            <a:lvl9pPr marL="4389120" indent="0" algn="ctr">
              <a:buNone/>
              <a:defRPr sz="2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8/3/2024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cxnSp>
        <p:nvCxnSpPr>
          <p:cNvPr id="9" name="Straight Connector 8"/>
          <p:cNvCxnSpPr/>
          <p:nvPr/>
        </p:nvCxnSpPr>
        <p:spPr>
          <a:xfrm>
            <a:off x="1449190" y="5212080"/>
            <a:ext cx="11850624"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030538"/>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8/3/2024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65537725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811" y="7680960"/>
            <a:ext cx="1462659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9" y="7601179"/>
            <a:ext cx="14626590" cy="768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469880" y="497734"/>
            <a:ext cx="3154680" cy="690890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05840" y="497734"/>
            <a:ext cx="9281160" cy="6908906"/>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8/3/2024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23245888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965961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8/3/2024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439465170"/>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811" y="7680960"/>
            <a:ext cx="1462659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9" y="7601179"/>
            <a:ext cx="14626590" cy="768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316736" y="910742"/>
            <a:ext cx="12070080" cy="4279392"/>
          </a:xfrm>
        </p:spPr>
        <p:txBody>
          <a:bodyPr anchor="b" anchorCtr="0">
            <a:normAutofit/>
          </a:bodyPr>
          <a:lstStyle>
            <a:lvl1pPr>
              <a:lnSpc>
                <a:spcPct val="85000"/>
              </a:lnSpc>
              <a:defRPr sz="96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16736" y="5343754"/>
            <a:ext cx="12070080" cy="1371600"/>
          </a:xfrm>
        </p:spPr>
        <p:txBody>
          <a:bodyPr lIns="91440" rIns="91440" anchor="t" anchorCtr="0">
            <a:normAutofit/>
          </a:bodyPr>
          <a:lstStyle>
            <a:lvl1pPr marL="0" indent="0">
              <a:buNone/>
              <a:defRPr sz="2880" cap="all" spc="240" baseline="0">
                <a:solidFill>
                  <a:schemeClr val="tx2"/>
                </a:solidFill>
                <a:latin typeface="+mj-lt"/>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8/3/2024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cxnSp>
        <p:nvCxnSpPr>
          <p:cNvPr id="9" name="Straight Connector 8"/>
          <p:cNvCxnSpPr/>
          <p:nvPr/>
        </p:nvCxnSpPr>
        <p:spPr>
          <a:xfrm>
            <a:off x="1449190" y="5212080"/>
            <a:ext cx="11850624"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279921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316736" y="343924"/>
            <a:ext cx="12070080" cy="174090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316735" y="2214881"/>
            <a:ext cx="5925312" cy="48280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61504" y="2214882"/>
            <a:ext cx="5925312" cy="48280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8/3/2024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42551148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316736" y="343924"/>
            <a:ext cx="12070080" cy="1740908"/>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16736" y="2215263"/>
            <a:ext cx="5925312" cy="883538"/>
          </a:xfrm>
        </p:spPr>
        <p:txBody>
          <a:bodyPr lIns="91440" rIns="91440" anchor="ctr">
            <a:normAutofit/>
          </a:bodyPr>
          <a:lstStyle>
            <a:lvl1pPr marL="0" indent="0">
              <a:buNone/>
              <a:defRPr sz="2400" b="0" cap="all" baseline="0">
                <a:solidFill>
                  <a:schemeClr val="tx2"/>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16736" y="3098801"/>
            <a:ext cx="5925312" cy="4053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61504" y="2215263"/>
            <a:ext cx="5925312" cy="883538"/>
          </a:xfrm>
        </p:spPr>
        <p:txBody>
          <a:bodyPr lIns="91440" rIns="91440" anchor="ctr">
            <a:normAutofit/>
          </a:bodyPr>
          <a:lstStyle>
            <a:lvl1pPr marL="0" indent="0">
              <a:buNone/>
              <a:defRPr sz="2400" b="0" cap="all" baseline="0">
                <a:solidFill>
                  <a:schemeClr val="tx2"/>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61504" y="3098801"/>
            <a:ext cx="5925312" cy="4053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8/3/2024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528921977"/>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t>8/3/2024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58181434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811" y="7680960"/>
            <a:ext cx="1462659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9" y="7601179"/>
            <a:ext cx="14626590" cy="768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509A250-FF31-4206-8172-F9D3106AACB1}" type="datetimeFigureOut">
              <a:rPr lang="en-US" smtClean="0"/>
              <a:t>8/3/2024</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15606500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20" y="0"/>
            <a:ext cx="4860949" cy="8229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848085" y="0"/>
            <a:ext cx="76810" cy="8229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48640" y="713231"/>
            <a:ext cx="3840480" cy="2743200"/>
          </a:xfrm>
        </p:spPr>
        <p:txBody>
          <a:bodyPr anchor="b">
            <a:normAutofit/>
          </a:bodyPr>
          <a:lstStyle>
            <a:lvl1pPr>
              <a:defRPr sz="432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760720" y="877824"/>
            <a:ext cx="7790688" cy="6309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48640" y="3511296"/>
            <a:ext cx="3840480" cy="4054949"/>
          </a:xfrm>
        </p:spPr>
        <p:txBody>
          <a:bodyPr lIns="91440" rIns="91440">
            <a:normAutofit/>
          </a:bodyPr>
          <a:lstStyle>
            <a:lvl1pPr marL="0" indent="0">
              <a:buNone/>
              <a:defRPr sz="1800">
                <a:solidFill>
                  <a:srgbClr val="FFFFFF"/>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a:xfrm>
            <a:off x="558614" y="7751743"/>
            <a:ext cx="3142212" cy="438150"/>
          </a:xfrm>
        </p:spPr>
        <p:txBody>
          <a:bodyPr/>
          <a:lstStyle>
            <a:lvl1pPr algn="l">
              <a:defRPr/>
            </a:lvl1pPr>
          </a:lstStyle>
          <a:p>
            <a:fld id="{4509A250-FF31-4206-8172-F9D3106AACB1}" type="datetimeFigureOut">
              <a:rPr lang="en-US" smtClean="0"/>
              <a:t>8/3/2024</a:t>
            </a:fld>
            <a:endParaRPr lang="en-US" dirty="0"/>
          </a:p>
        </p:txBody>
      </p:sp>
      <p:sp>
        <p:nvSpPr>
          <p:cNvPr id="6" name="Footer Placeholder 5"/>
          <p:cNvSpPr>
            <a:spLocks noGrp="1"/>
          </p:cNvSpPr>
          <p:nvPr>
            <p:ph type="ftr" sz="quarter" idx="11"/>
          </p:nvPr>
        </p:nvSpPr>
        <p:spPr>
          <a:xfrm>
            <a:off x="5760720" y="7751743"/>
            <a:ext cx="5577840" cy="438150"/>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57F1E4F-1CFF-5643-939E-02111984F565}" type="slidenum">
              <a:rPr lang="en-US" smtClean="0"/>
              <a:t>‹#›</a:t>
            </a:fld>
            <a:endParaRPr lang="en-US" dirty="0"/>
          </a:p>
        </p:txBody>
      </p:sp>
    </p:spTree>
    <p:extLst>
      <p:ext uri="{BB962C8B-B14F-4D97-AF65-F5344CB8AC3E}">
        <p14:creationId xmlns:p14="http://schemas.microsoft.com/office/powerpoint/2010/main" val="204607219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1" y="5943600"/>
            <a:ext cx="1462659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9" y="5898091"/>
            <a:ext cx="14626590" cy="768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316736" y="6089904"/>
            <a:ext cx="12135917" cy="987552"/>
          </a:xfrm>
        </p:spPr>
        <p:txBody>
          <a:bodyPr lIns="91440" tIns="0" rIns="91440" bIns="0" anchor="b">
            <a:noAutofit/>
          </a:bodyPr>
          <a:lstStyle>
            <a:lvl1pPr>
              <a:defRPr sz="432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9" y="0"/>
            <a:ext cx="14630382" cy="5898091"/>
          </a:xfrm>
          <a:blipFill>
            <a:blip r:embed="rId2"/>
            <a:stretch>
              <a:fillRect/>
            </a:stretch>
          </a:blipFill>
        </p:spPr>
        <p:txBody>
          <a:bodyPr lIns="457200" tIns="457200" anchor="t"/>
          <a:lstStyle>
            <a:lvl1pPr marL="0" indent="0">
              <a:buNone/>
              <a:defRPr sz="3840">
                <a:solidFill>
                  <a:schemeClr val="bg1"/>
                </a:solidFill>
              </a:defRPr>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316736" y="7088428"/>
            <a:ext cx="12135917" cy="713232"/>
          </a:xfrm>
        </p:spPr>
        <p:txBody>
          <a:bodyPr lIns="91440" tIns="0" rIns="91440" bIns="0">
            <a:normAutofit/>
          </a:bodyPr>
          <a:lstStyle>
            <a:lvl1pPr marL="0" indent="0">
              <a:spcBef>
                <a:spcPts val="0"/>
              </a:spcBef>
              <a:spcAft>
                <a:spcPts val="720"/>
              </a:spcAft>
              <a:buNone/>
              <a:defRPr sz="1800">
                <a:solidFill>
                  <a:srgbClr val="FFFFFF"/>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8/3/2024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161633162"/>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680960"/>
            <a:ext cx="1463040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 y="7601179"/>
            <a:ext cx="14630401" cy="79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316736" y="343924"/>
            <a:ext cx="12070080" cy="1740908"/>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316736" y="2214881"/>
            <a:ext cx="12070080" cy="4828032"/>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16737" y="7751743"/>
            <a:ext cx="2966725" cy="438150"/>
          </a:xfrm>
          <a:prstGeom prst="rect">
            <a:avLst/>
          </a:prstGeom>
        </p:spPr>
        <p:txBody>
          <a:bodyPr vert="horz" lIns="91440" tIns="45720" rIns="91440" bIns="45720" rtlCol="0" anchor="ctr"/>
          <a:lstStyle>
            <a:lvl1pPr algn="l">
              <a:defRPr sz="1080">
                <a:solidFill>
                  <a:srgbClr val="FFFFFF"/>
                </a:solidFill>
              </a:defRPr>
            </a:lvl1pPr>
          </a:lstStyle>
          <a:p>
            <a:fld id="{4AAD347D-5ACD-4C99-B74B-A9C85AD731AF}" type="datetimeFigureOut">
              <a:rPr lang="en-US" smtClean="0"/>
              <a:t>8/3/2024</a:t>
            </a:fld>
            <a:endParaRPr lang="en-US" dirty="0"/>
          </a:p>
        </p:txBody>
      </p:sp>
      <p:sp>
        <p:nvSpPr>
          <p:cNvPr id="5" name="Footer Placeholder 4"/>
          <p:cNvSpPr>
            <a:spLocks noGrp="1"/>
          </p:cNvSpPr>
          <p:nvPr>
            <p:ph type="ftr" sz="quarter" idx="3"/>
          </p:nvPr>
        </p:nvSpPr>
        <p:spPr>
          <a:xfrm>
            <a:off x="4423422" y="7751743"/>
            <a:ext cx="5787365" cy="438150"/>
          </a:xfrm>
          <a:prstGeom prst="rect">
            <a:avLst/>
          </a:prstGeom>
        </p:spPr>
        <p:txBody>
          <a:bodyPr vert="horz" lIns="91440" tIns="45720" rIns="91440" bIns="45720" rtlCol="0" anchor="ctr"/>
          <a:lstStyle>
            <a:lvl1pPr algn="ctr">
              <a:defRPr sz="108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1880550" y="7751743"/>
            <a:ext cx="1574430" cy="438150"/>
          </a:xfrm>
          <a:prstGeom prst="rect">
            <a:avLst/>
          </a:prstGeom>
        </p:spPr>
        <p:txBody>
          <a:bodyPr vert="horz" lIns="91440" tIns="45720" rIns="91440" bIns="45720" rtlCol="0" anchor="ctr"/>
          <a:lstStyle>
            <a:lvl1pPr algn="r">
              <a:defRPr sz="1260">
                <a:solidFill>
                  <a:srgbClr val="FFFFFF"/>
                </a:solidFill>
              </a:defRPr>
            </a:lvl1pPr>
          </a:lstStyle>
          <a:p>
            <a:fld id="{D57F1E4F-1CFF-5643-939E-02111984F565}" type="slidenum">
              <a:rPr lang="en-US" smtClean="0"/>
              <a:t>‹#›</a:t>
            </a:fld>
            <a:endParaRPr lang="en-US" dirty="0"/>
          </a:p>
        </p:txBody>
      </p:sp>
      <p:cxnSp>
        <p:nvCxnSpPr>
          <p:cNvPr id="10" name="Straight Connector 9"/>
          <p:cNvCxnSpPr/>
          <p:nvPr/>
        </p:nvCxnSpPr>
        <p:spPr>
          <a:xfrm>
            <a:off x="1432238" y="2085414"/>
            <a:ext cx="1196035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5147050"/>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 id="2147483840" r:id="rId12"/>
  </p:sldLayoutIdLst>
  <p:hf sldNum="0" hdr="0" ftr="0" dt="0"/>
  <p:txStyles>
    <p:titleStyle>
      <a:lvl1pPr algn="l" defTabSz="1097280" rtl="0" eaLnBrk="1" latinLnBrk="0" hangingPunct="1">
        <a:lnSpc>
          <a:spcPct val="85000"/>
        </a:lnSpc>
        <a:spcBef>
          <a:spcPct val="0"/>
        </a:spcBef>
        <a:buNone/>
        <a:defRPr sz="5760" kern="1200" spc="-60" baseline="0">
          <a:solidFill>
            <a:schemeClr val="tx1">
              <a:lumMod val="75000"/>
              <a:lumOff val="25000"/>
            </a:schemeClr>
          </a:solidFill>
          <a:latin typeface="+mj-lt"/>
          <a:ea typeface="+mj-ea"/>
          <a:cs typeface="+mj-cs"/>
        </a:defRPr>
      </a:lvl1pPr>
    </p:titleStyle>
    <p:bodyStyle>
      <a:lvl1pPr marL="109728" indent="-109728" algn="l" defTabSz="1097280" rtl="0" eaLnBrk="1" latinLnBrk="0" hangingPunct="1">
        <a:lnSpc>
          <a:spcPct val="90000"/>
        </a:lnSpc>
        <a:spcBef>
          <a:spcPts val="1440"/>
        </a:spcBef>
        <a:spcAft>
          <a:spcPts val="240"/>
        </a:spcAft>
        <a:buClr>
          <a:schemeClr val="accent1"/>
        </a:buClr>
        <a:buSzPct val="100000"/>
        <a:buFont typeface="Calibri" panose="020F0502020204030204" pitchFamily="34" charset="0"/>
        <a:buChar char=" "/>
        <a:defRPr sz="2400" kern="1200">
          <a:solidFill>
            <a:schemeClr val="tx1">
              <a:lumMod val="75000"/>
              <a:lumOff val="25000"/>
            </a:schemeClr>
          </a:solidFill>
          <a:latin typeface="+mn-lt"/>
          <a:ea typeface="+mn-ea"/>
          <a:cs typeface="+mn-cs"/>
        </a:defRPr>
      </a:lvl1pPr>
      <a:lvl2pPr marL="460858" indent="-219456" algn="l" defTabSz="1097280" rtl="0" eaLnBrk="1" latinLnBrk="0" hangingPunct="1">
        <a:lnSpc>
          <a:spcPct val="90000"/>
        </a:lnSpc>
        <a:spcBef>
          <a:spcPts val="240"/>
        </a:spcBef>
        <a:spcAft>
          <a:spcPts val="480"/>
        </a:spcAft>
        <a:buClr>
          <a:schemeClr val="accent1"/>
        </a:buClr>
        <a:buFont typeface="Calibri" pitchFamily="34" charset="0"/>
        <a:buChar char="◦"/>
        <a:defRPr sz="2160" kern="1200">
          <a:solidFill>
            <a:schemeClr val="tx1">
              <a:lumMod val="75000"/>
              <a:lumOff val="25000"/>
            </a:schemeClr>
          </a:solidFill>
          <a:latin typeface="+mn-lt"/>
          <a:ea typeface="+mn-ea"/>
          <a:cs typeface="+mn-cs"/>
        </a:defRPr>
      </a:lvl2pPr>
      <a:lvl3pPr marL="680314" indent="-219456"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3pPr>
      <a:lvl4pPr marL="899770" indent="-219456"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4pPr>
      <a:lvl5pPr marL="1119226" indent="-219456"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5pPr>
      <a:lvl6pPr marL="1320000" indent="-274320"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6pPr>
      <a:lvl7pPr marL="1560000" indent="-274320"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7pPr>
      <a:lvl8pPr marL="1800000" indent="-274320"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8pPr>
      <a:lvl9pPr marL="2040000" indent="-274320"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6DD6A-F3A0-1FFF-A170-99103FE0DC95}"/>
              </a:ext>
            </a:extLst>
          </p:cNvPr>
          <p:cNvSpPr>
            <a:spLocks noGrp="1"/>
          </p:cNvSpPr>
          <p:nvPr>
            <p:ph type="ctrTitle"/>
          </p:nvPr>
        </p:nvSpPr>
        <p:spPr/>
        <p:txBody>
          <a:bodyPr/>
          <a:lstStyle/>
          <a:p>
            <a:r>
              <a:rPr lang="en-US" dirty="0"/>
              <a:t>Unit-2 </a:t>
            </a:r>
            <a:br>
              <a:rPr lang="en-US" dirty="0"/>
            </a:br>
            <a:br>
              <a:rPr lang="en-US" dirty="0"/>
            </a:br>
            <a:r>
              <a:rPr lang="en-US" dirty="0"/>
              <a:t>Speech Correction</a:t>
            </a:r>
            <a:endParaRPr lang="en-IN" dirty="0"/>
          </a:p>
        </p:txBody>
      </p:sp>
    </p:spTree>
    <p:extLst>
      <p:ext uri="{BB962C8B-B14F-4D97-AF65-F5344CB8AC3E}">
        <p14:creationId xmlns:p14="http://schemas.microsoft.com/office/powerpoint/2010/main" val="41217423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A7188-8317-5059-1868-9F88CEEEDB18}"/>
              </a:ext>
            </a:extLst>
          </p:cNvPr>
          <p:cNvSpPr>
            <a:spLocks noGrp="1"/>
          </p:cNvSpPr>
          <p:nvPr>
            <p:ph type="title"/>
          </p:nvPr>
        </p:nvSpPr>
        <p:spPr>
          <a:xfrm>
            <a:off x="397042" y="469231"/>
            <a:ext cx="13391148" cy="1014021"/>
          </a:xfrm>
        </p:spPr>
        <p:txBody>
          <a:bodyPr/>
          <a:lstStyle/>
          <a:p>
            <a:r>
              <a:rPr lang="en-US" dirty="0"/>
              <a:t>Grammar Errors – based on tense consistency</a:t>
            </a:r>
            <a:endParaRPr lang="en-IN" dirty="0"/>
          </a:p>
        </p:txBody>
      </p:sp>
      <p:sp>
        <p:nvSpPr>
          <p:cNvPr id="3" name="Content Placeholder 2">
            <a:extLst>
              <a:ext uri="{FF2B5EF4-FFF2-40B4-BE49-F238E27FC236}">
                <a16:creationId xmlns:a16="http://schemas.microsoft.com/office/drawing/2014/main" id="{8A9F32A2-2686-DD93-271C-59293488DECA}"/>
              </a:ext>
            </a:extLst>
          </p:cNvPr>
          <p:cNvSpPr>
            <a:spLocks noGrp="1"/>
          </p:cNvSpPr>
          <p:nvPr>
            <p:ph idx="1"/>
          </p:nvPr>
        </p:nvSpPr>
        <p:spPr>
          <a:xfrm>
            <a:off x="721895" y="2214880"/>
            <a:ext cx="12664921" cy="4859688"/>
          </a:xfrm>
        </p:spPr>
        <p:txBody>
          <a:bodyPr>
            <a:normAutofit/>
          </a:bodyPr>
          <a:lstStyle/>
          <a:p>
            <a:pPr>
              <a:buFont typeface="Wingdings" panose="05000000000000000000" pitchFamily="2" charset="2"/>
              <a:buChar char="v"/>
            </a:pPr>
            <a:r>
              <a:rPr lang="en-US" sz="4000" dirty="0"/>
              <a:t>Grammar error based on tense consistency refers to the </a:t>
            </a:r>
            <a:r>
              <a:rPr lang="en-US" sz="4000" b="1" dirty="0"/>
              <a:t>incorrect use of verb tenses </a:t>
            </a:r>
            <a:r>
              <a:rPr lang="en-US" sz="4000" dirty="0"/>
              <a:t>within a sentence or paragraph, resulting in a </a:t>
            </a:r>
            <a:r>
              <a:rPr lang="en-US" sz="4000" b="1" dirty="0"/>
              <a:t>mismatch</a:t>
            </a:r>
            <a:r>
              <a:rPr lang="en-US" sz="4000" dirty="0"/>
              <a:t> between the </a:t>
            </a:r>
            <a:r>
              <a:rPr lang="en-US" sz="4000" b="1" dirty="0"/>
              <a:t>intended time frame </a:t>
            </a:r>
            <a:r>
              <a:rPr lang="en-US" sz="4000" dirty="0"/>
              <a:t>and the </a:t>
            </a:r>
            <a:r>
              <a:rPr lang="en-US" sz="4000" b="1" dirty="0"/>
              <a:t>actual verb form </a:t>
            </a:r>
            <a:r>
              <a:rPr lang="en-US" sz="4000" dirty="0"/>
              <a:t>used. </a:t>
            </a:r>
          </a:p>
          <a:p>
            <a:pPr>
              <a:buFont typeface="Wingdings" panose="05000000000000000000" pitchFamily="2" charset="2"/>
              <a:buChar char="v"/>
            </a:pPr>
            <a:endParaRPr lang="en-US" sz="4000" dirty="0"/>
          </a:p>
          <a:p>
            <a:pPr>
              <a:buFont typeface="Wingdings" panose="05000000000000000000" pitchFamily="2" charset="2"/>
              <a:buChar char="v"/>
            </a:pPr>
            <a:r>
              <a:rPr lang="en-US" sz="4000" dirty="0"/>
              <a:t>This can lead to confusion, ambiguity, or unclear meaning.</a:t>
            </a:r>
          </a:p>
        </p:txBody>
      </p:sp>
    </p:spTree>
    <p:extLst>
      <p:ext uri="{BB962C8B-B14F-4D97-AF65-F5344CB8AC3E}">
        <p14:creationId xmlns:p14="http://schemas.microsoft.com/office/powerpoint/2010/main" val="3344385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A7188-8317-5059-1868-9F88CEEEDB18}"/>
              </a:ext>
            </a:extLst>
          </p:cNvPr>
          <p:cNvSpPr>
            <a:spLocks noGrp="1"/>
          </p:cNvSpPr>
          <p:nvPr>
            <p:ph type="title"/>
          </p:nvPr>
        </p:nvSpPr>
        <p:spPr>
          <a:xfrm>
            <a:off x="511342" y="455514"/>
            <a:ext cx="13607716" cy="1086211"/>
          </a:xfrm>
        </p:spPr>
        <p:txBody>
          <a:bodyPr/>
          <a:lstStyle/>
          <a:p>
            <a:r>
              <a:rPr lang="en-US" dirty="0"/>
              <a:t>Grammar Errors – based on tense consistency</a:t>
            </a:r>
            <a:endParaRPr lang="en-IN" dirty="0"/>
          </a:p>
        </p:txBody>
      </p:sp>
      <p:sp>
        <p:nvSpPr>
          <p:cNvPr id="3" name="Content Placeholder 2">
            <a:extLst>
              <a:ext uri="{FF2B5EF4-FFF2-40B4-BE49-F238E27FC236}">
                <a16:creationId xmlns:a16="http://schemas.microsoft.com/office/drawing/2014/main" id="{8A9F32A2-2686-DD93-271C-59293488DECA}"/>
              </a:ext>
            </a:extLst>
          </p:cNvPr>
          <p:cNvSpPr>
            <a:spLocks noGrp="1"/>
          </p:cNvSpPr>
          <p:nvPr>
            <p:ph idx="1"/>
          </p:nvPr>
        </p:nvSpPr>
        <p:spPr>
          <a:xfrm>
            <a:off x="721895" y="2899610"/>
            <a:ext cx="12664921" cy="4174957"/>
          </a:xfrm>
        </p:spPr>
        <p:txBody>
          <a:bodyPr>
            <a:normAutofit/>
          </a:bodyPr>
          <a:lstStyle/>
          <a:p>
            <a:r>
              <a:rPr lang="en-US" sz="4400" b="1" dirty="0"/>
              <a:t>1. Switching between past and present tense: </a:t>
            </a:r>
          </a:p>
          <a:p>
            <a:r>
              <a:rPr lang="en-US" sz="4400" dirty="0"/>
              <a:t>Example: "I was going to the store, and then I </a:t>
            </a:r>
            <a:r>
              <a:rPr lang="en-US" sz="4400" b="1" dirty="0"/>
              <a:t>buy</a:t>
            </a:r>
            <a:r>
              <a:rPr lang="en-US" sz="4400" dirty="0"/>
              <a:t> some milk." (Incorrect - should be "bought" to maintain past tense consistency)</a:t>
            </a:r>
          </a:p>
        </p:txBody>
      </p:sp>
    </p:spTree>
    <p:extLst>
      <p:ext uri="{BB962C8B-B14F-4D97-AF65-F5344CB8AC3E}">
        <p14:creationId xmlns:p14="http://schemas.microsoft.com/office/powerpoint/2010/main" val="26922156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A7188-8317-5059-1868-9F88CEEEDB18}"/>
              </a:ext>
            </a:extLst>
          </p:cNvPr>
          <p:cNvSpPr>
            <a:spLocks noGrp="1"/>
          </p:cNvSpPr>
          <p:nvPr>
            <p:ph type="title"/>
          </p:nvPr>
        </p:nvSpPr>
        <p:spPr>
          <a:xfrm>
            <a:off x="324853" y="491610"/>
            <a:ext cx="13583652" cy="1062148"/>
          </a:xfrm>
        </p:spPr>
        <p:txBody>
          <a:bodyPr/>
          <a:lstStyle/>
          <a:p>
            <a:r>
              <a:rPr lang="en-US" dirty="0"/>
              <a:t>Grammar Errors – based on tense consistency</a:t>
            </a:r>
            <a:endParaRPr lang="en-IN" dirty="0"/>
          </a:p>
        </p:txBody>
      </p:sp>
      <p:sp>
        <p:nvSpPr>
          <p:cNvPr id="3" name="Content Placeholder 2">
            <a:extLst>
              <a:ext uri="{FF2B5EF4-FFF2-40B4-BE49-F238E27FC236}">
                <a16:creationId xmlns:a16="http://schemas.microsoft.com/office/drawing/2014/main" id="{8A9F32A2-2686-DD93-271C-59293488DECA}"/>
              </a:ext>
            </a:extLst>
          </p:cNvPr>
          <p:cNvSpPr>
            <a:spLocks noGrp="1"/>
          </p:cNvSpPr>
          <p:nvPr>
            <p:ph idx="1"/>
          </p:nvPr>
        </p:nvSpPr>
        <p:spPr>
          <a:xfrm>
            <a:off x="721895" y="3080084"/>
            <a:ext cx="12664921" cy="3994484"/>
          </a:xfrm>
        </p:spPr>
        <p:txBody>
          <a:bodyPr>
            <a:normAutofit/>
          </a:bodyPr>
          <a:lstStyle/>
          <a:p>
            <a:r>
              <a:rPr lang="en-US" sz="4400" b="1" dirty="0"/>
              <a:t>2. Incorrect use of past perfect tense: </a:t>
            </a:r>
          </a:p>
          <a:p>
            <a:r>
              <a:rPr lang="en-US" sz="4400" dirty="0"/>
              <a:t>Example: "By the time I arrived, they </a:t>
            </a:r>
            <a:r>
              <a:rPr lang="en-US" sz="4400" b="1" dirty="0"/>
              <a:t>have already </a:t>
            </a:r>
            <a:r>
              <a:rPr lang="en-US" sz="4400" dirty="0"/>
              <a:t>eaten dinner." (Incorrect - should be "had already eaten" to maintain past tense consistency)</a:t>
            </a:r>
          </a:p>
        </p:txBody>
      </p:sp>
    </p:spTree>
    <p:extLst>
      <p:ext uri="{BB962C8B-B14F-4D97-AF65-F5344CB8AC3E}">
        <p14:creationId xmlns:p14="http://schemas.microsoft.com/office/powerpoint/2010/main" val="23677629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A7188-8317-5059-1868-9F88CEEEDB18}"/>
              </a:ext>
            </a:extLst>
          </p:cNvPr>
          <p:cNvSpPr>
            <a:spLocks noGrp="1"/>
          </p:cNvSpPr>
          <p:nvPr>
            <p:ph type="title"/>
          </p:nvPr>
        </p:nvSpPr>
        <p:spPr>
          <a:xfrm>
            <a:off x="511342" y="365277"/>
            <a:ext cx="13607716" cy="1146369"/>
          </a:xfrm>
        </p:spPr>
        <p:txBody>
          <a:bodyPr/>
          <a:lstStyle/>
          <a:p>
            <a:r>
              <a:rPr lang="en-US" dirty="0"/>
              <a:t>Grammar Errors – based on tense consistency</a:t>
            </a:r>
            <a:endParaRPr lang="en-IN" dirty="0"/>
          </a:p>
        </p:txBody>
      </p:sp>
      <p:sp>
        <p:nvSpPr>
          <p:cNvPr id="3" name="Content Placeholder 2">
            <a:extLst>
              <a:ext uri="{FF2B5EF4-FFF2-40B4-BE49-F238E27FC236}">
                <a16:creationId xmlns:a16="http://schemas.microsoft.com/office/drawing/2014/main" id="{8A9F32A2-2686-DD93-271C-59293488DECA}"/>
              </a:ext>
            </a:extLst>
          </p:cNvPr>
          <p:cNvSpPr>
            <a:spLocks noGrp="1"/>
          </p:cNvSpPr>
          <p:nvPr>
            <p:ph idx="1"/>
          </p:nvPr>
        </p:nvSpPr>
        <p:spPr>
          <a:xfrm>
            <a:off x="721895" y="2683042"/>
            <a:ext cx="12664921" cy="4391526"/>
          </a:xfrm>
        </p:spPr>
        <p:txBody>
          <a:bodyPr>
            <a:normAutofit/>
          </a:bodyPr>
          <a:lstStyle/>
          <a:p>
            <a:r>
              <a:rPr lang="en-US" sz="4400" b="1" dirty="0"/>
              <a:t>3. Incorrect use of future perfect tense: </a:t>
            </a:r>
          </a:p>
          <a:p>
            <a:r>
              <a:rPr lang="en-US" sz="4400" dirty="0"/>
              <a:t>Example: "By next year, I will have been studying English for five years." (</a:t>
            </a:r>
            <a:r>
              <a:rPr lang="en-US" sz="4400" b="1" dirty="0"/>
              <a:t>Correct</a:t>
            </a:r>
            <a:r>
              <a:rPr lang="en-US" sz="4400" dirty="0"/>
              <a:t> - maintains future perfect tense consistency)</a:t>
            </a:r>
          </a:p>
        </p:txBody>
      </p:sp>
    </p:spTree>
    <p:extLst>
      <p:ext uri="{BB962C8B-B14F-4D97-AF65-F5344CB8AC3E}">
        <p14:creationId xmlns:p14="http://schemas.microsoft.com/office/powerpoint/2010/main" val="36222047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A7188-8317-5059-1868-9F88CEEEDB18}"/>
              </a:ext>
            </a:extLst>
          </p:cNvPr>
          <p:cNvSpPr>
            <a:spLocks noGrp="1"/>
          </p:cNvSpPr>
          <p:nvPr>
            <p:ph type="title"/>
          </p:nvPr>
        </p:nvSpPr>
        <p:spPr>
          <a:xfrm>
            <a:off x="511342" y="365277"/>
            <a:ext cx="13607716" cy="1146369"/>
          </a:xfrm>
        </p:spPr>
        <p:txBody>
          <a:bodyPr/>
          <a:lstStyle/>
          <a:p>
            <a:r>
              <a:rPr lang="en-US" dirty="0"/>
              <a:t>Grammar Errors – based on tense consistency</a:t>
            </a:r>
            <a:endParaRPr lang="en-IN" dirty="0"/>
          </a:p>
        </p:txBody>
      </p:sp>
      <p:sp>
        <p:nvSpPr>
          <p:cNvPr id="3" name="Content Placeholder 2">
            <a:extLst>
              <a:ext uri="{FF2B5EF4-FFF2-40B4-BE49-F238E27FC236}">
                <a16:creationId xmlns:a16="http://schemas.microsoft.com/office/drawing/2014/main" id="{8A9F32A2-2686-DD93-271C-59293488DECA}"/>
              </a:ext>
            </a:extLst>
          </p:cNvPr>
          <p:cNvSpPr>
            <a:spLocks noGrp="1"/>
          </p:cNvSpPr>
          <p:nvPr>
            <p:ph idx="1"/>
          </p:nvPr>
        </p:nvSpPr>
        <p:spPr>
          <a:xfrm>
            <a:off x="721895" y="3068052"/>
            <a:ext cx="12664921" cy="4006515"/>
          </a:xfrm>
        </p:spPr>
        <p:txBody>
          <a:bodyPr>
            <a:normAutofit/>
          </a:bodyPr>
          <a:lstStyle/>
          <a:p>
            <a:r>
              <a:rPr lang="en-US" sz="4400" b="1" dirty="0"/>
              <a:t>4. Incorrect use of conditional tense: </a:t>
            </a:r>
          </a:p>
          <a:p>
            <a:r>
              <a:rPr lang="en-US" sz="4400" dirty="0"/>
              <a:t>Example: "If I won the lottery, I </a:t>
            </a:r>
            <a:r>
              <a:rPr lang="en-US" sz="4400" b="1" dirty="0"/>
              <a:t>will buy </a:t>
            </a:r>
            <a:r>
              <a:rPr lang="en-US" sz="4400" dirty="0"/>
              <a:t>a house.</a:t>
            </a:r>
          </a:p>
          <a:p>
            <a:r>
              <a:rPr lang="en-US" sz="4400" dirty="0"/>
              <a:t>use." (Incorrect - should be "would buy" to maintain conditional tense consistency)</a:t>
            </a:r>
          </a:p>
        </p:txBody>
      </p:sp>
    </p:spTree>
    <p:extLst>
      <p:ext uri="{BB962C8B-B14F-4D97-AF65-F5344CB8AC3E}">
        <p14:creationId xmlns:p14="http://schemas.microsoft.com/office/powerpoint/2010/main" val="40492690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A7188-8317-5059-1868-9F88CEEEDB18}"/>
              </a:ext>
            </a:extLst>
          </p:cNvPr>
          <p:cNvSpPr>
            <a:spLocks noGrp="1"/>
          </p:cNvSpPr>
          <p:nvPr>
            <p:ph type="title"/>
          </p:nvPr>
        </p:nvSpPr>
        <p:spPr>
          <a:xfrm>
            <a:off x="967820" y="565484"/>
            <a:ext cx="12070080" cy="929800"/>
          </a:xfrm>
        </p:spPr>
        <p:txBody>
          <a:bodyPr/>
          <a:lstStyle/>
          <a:p>
            <a:r>
              <a:rPr lang="en-US" dirty="0"/>
              <a:t>Grammar Errors – based on parallelism</a:t>
            </a:r>
            <a:endParaRPr lang="en-IN" dirty="0"/>
          </a:p>
        </p:txBody>
      </p:sp>
      <p:sp>
        <p:nvSpPr>
          <p:cNvPr id="3" name="Content Placeholder 2">
            <a:extLst>
              <a:ext uri="{FF2B5EF4-FFF2-40B4-BE49-F238E27FC236}">
                <a16:creationId xmlns:a16="http://schemas.microsoft.com/office/drawing/2014/main" id="{8A9F32A2-2686-DD93-271C-59293488DECA}"/>
              </a:ext>
            </a:extLst>
          </p:cNvPr>
          <p:cNvSpPr>
            <a:spLocks noGrp="1"/>
          </p:cNvSpPr>
          <p:nvPr>
            <p:ph idx="1"/>
          </p:nvPr>
        </p:nvSpPr>
        <p:spPr>
          <a:xfrm>
            <a:off x="721895" y="2214880"/>
            <a:ext cx="12664921" cy="4859688"/>
          </a:xfrm>
        </p:spPr>
        <p:txBody>
          <a:bodyPr>
            <a:normAutofit/>
          </a:bodyPr>
          <a:lstStyle/>
          <a:p>
            <a:pPr>
              <a:buFont typeface="Wingdings" panose="05000000000000000000" pitchFamily="2" charset="2"/>
              <a:buChar char="v"/>
            </a:pPr>
            <a:r>
              <a:rPr lang="en-US" sz="4000" dirty="0"/>
              <a:t>Grammar errors based on parallelism refer to mistakes in sentence structure where </a:t>
            </a:r>
            <a:r>
              <a:rPr lang="en-US" sz="4000" b="1" dirty="0"/>
              <a:t>two or more phrases or clauses </a:t>
            </a:r>
            <a:r>
              <a:rPr lang="en-US" sz="4000" dirty="0"/>
              <a:t>that are meant to be equivalent in meaning and function </a:t>
            </a:r>
            <a:r>
              <a:rPr lang="en-US" sz="4000" b="1" dirty="0"/>
              <a:t>are not grammatically consistent</a:t>
            </a:r>
            <a:r>
              <a:rPr lang="en-US" sz="4000" dirty="0"/>
              <a:t>. </a:t>
            </a:r>
          </a:p>
          <a:p>
            <a:pPr>
              <a:buFont typeface="Wingdings" panose="05000000000000000000" pitchFamily="2" charset="2"/>
              <a:buChar char="v"/>
            </a:pPr>
            <a:endParaRPr lang="en-US" sz="4000" dirty="0"/>
          </a:p>
          <a:p>
            <a:pPr>
              <a:buFont typeface="Wingdings" panose="05000000000000000000" pitchFamily="2" charset="2"/>
              <a:buChar char="v"/>
            </a:pPr>
            <a:r>
              <a:rPr lang="en-US" sz="4000" dirty="0"/>
              <a:t>This can lead to awkward or unclear sentences.</a:t>
            </a:r>
          </a:p>
        </p:txBody>
      </p:sp>
    </p:spTree>
    <p:extLst>
      <p:ext uri="{BB962C8B-B14F-4D97-AF65-F5344CB8AC3E}">
        <p14:creationId xmlns:p14="http://schemas.microsoft.com/office/powerpoint/2010/main" val="18499817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A7188-8317-5059-1868-9F88CEEEDB18}"/>
              </a:ext>
            </a:extLst>
          </p:cNvPr>
          <p:cNvSpPr>
            <a:spLocks noGrp="1"/>
          </p:cNvSpPr>
          <p:nvPr>
            <p:ph type="title"/>
          </p:nvPr>
        </p:nvSpPr>
        <p:spPr/>
        <p:txBody>
          <a:bodyPr/>
          <a:lstStyle/>
          <a:p>
            <a:r>
              <a:rPr lang="en-US" dirty="0"/>
              <a:t>Grammar Errors – based on parallelism</a:t>
            </a:r>
            <a:endParaRPr lang="en-IN" dirty="0"/>
          </a:p>
        </p:txBody>
      </p:sp>
      <p:sp>
        <p:nvSpPr>
          <p:cNvPr id="3" name="Content Placeholder 2">
            <a:extLst>
              <a:ext uri="{FF2B5EF4-FFF2-40B4-BE49-F238E27FC236}">
                <a16:creationId xmlns:a16="http://schemas.microsoft.com/office/drawing/2014/main" id="{8A9F32A2-2686-DD93-271C-59293488DECA}"/>
              </a:ext>
            </a:extLst>
          </p:cNvPr>
          <p:cNvSpPr>
            <a:spLocks noGrp="1"/>
          </p:cNvSpPr>
          <p:nvPr>
            <p:ph idx="1"/>
          </p:nvPr>
        </p:nvSpPr>
        <p:spPr>
          <a:xfrm>
            <a:off x="721895" y="3019926"/>
            <a:ext cx="12664921" cy="4054642"/>
          </a:xfrm>
        </p:spPr>
        <p:txBody>
          <a:bodyPr>
            <a:normAutofit/>
          </a:bodyPr>
          <a:lstStyle/>
          <a:p>
            <a:pPr marL="0" indent="0">
              <a:buNone/>
            </a:pPr>
            <a:r>
              <a:rPr lang="en-US" sz="4400" b="1" dirty="0"/>
              <a:t>1. Verbal parallelism: </a:t>
            </a:r>
            <a:r>
              <a:rPr lang="en-US" sz="4400" dirty="0"/>
              <a:t>Using different verb forms or tenses for equivalent actions.</a:t>
            </a:r>
          </a:p>
          <a:p>
            <a:pPr marL="0" indent="0">
              <a:buNone/>
            </a:pPr>
            <a:r>
              <a:rPr lang="en-US" sz="4400" dirty="0"/>
              <a:t>Example: "I love reading books, writing stories, and </a:t>
            </a:r>
            <a:r>
              <a:rPr lang="en-US" sz="4400" b="1" dirty="0"/>
              <a:t>to learn </a:t>
            </a:r>
            <a:r>
              <a:rPr lang="en-US" sz="4400" dirty="0"/>
              <a:t>new languages." (Incorrect - should be "learning" to maintain parallelism)</a:t>
            </a:r>
          </a:p>
        </p:txBody>
      </p:sp>
    </p:spTree>
    <p:extLst>
      <p:ext uri="{BB962C8B-B14F-4D97-AF65-F5344CB8AC3E}">
        <p14:creationId xmlns:p14="http://schemas.microsoft.com/office/powerpoint/2010/main" val="4083214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A7188-8317-5059-1868-9F88CEEEDB18}"/>
              </a:ext>
            </a:extLst>
          </p:cNvPr>
          <p:cNvSpPr>
            <a:spLocks noGrp="1"/>
          </p:cNvSpPr>
          <p:nvPr>
            <p:ph type="title"/>
          </p:nvPr>
        </p:nvSpPr>
        <p:spPr/>
        <p:txBody>
          <a:bodyPr/>
          <a:lstStyle/>
          <a:p>
            <a:r>
              <a:rPr lang="en-US" dirty="0"/>
              <a:t>Grammar Errors – based on parallelism</a:t>
            </a:r>
            <a:endParaRPr lang="en-IN" dirty="0"/>
          </a:p>
        </p:txBody>
      </p:sp>
      <p:sp>
        <p:nvSpPr>
          <p:cNvPr id="3" name="Content Placeholder 2">
            <a:extLst>
              <a:ext uri="{FF2B5EF4-FFF2-40B4-BE49-F238E27FC236}">
                <a16:creationId xmlns:a16="http://schemas.microsoft.com/office/drawing/2014/main" id="{8A9F32A2-2686-DD93-271C-59293488DECA}"/>
              </a:ext>
            </a:extLst>
          </p:cNvPr>
          <p:cNvSpPr>
            <a:spLocks noGrp="1"/>
          </p:cNvSpPr>
          <p:nvPr>
            <p:ph idx="1"/>
          </p:nvPr>
        </p:nvSpPr>
        <p:spPr>
          <a:xfrm>
            <a:off x="721895" y="2658979"/>
            <a:ext cx="12664921" cy="3922294"/>
          </a:xfrm>
        </p:spPr>
        <p:txBody>
          <a:bodyPr>
            <a:normAutofit/>
          </a:bodyPr>
          <a:lstStyle/>
          <a:p>
            <a:pPr marL="0" indent="0">
              <a:buNone/>
            </a:pPr>
            <a:r>
              <a:rPr lang="en-US" sz="4400" b="1" dirty="0"/>
              <a:t>2. Phrasal parallelism: </a:t>
            </a:r>
            <a:r>
              <a:rPr lang="en-US" sz="4400" dirty="0"/>
              <a:t>Using different phrase structures for equivalent ideas.</a:t>
            </a:r>
          </a:p>
          <a:p>
            <a:pPr marL="0" indent="0">
              <a:buNone/>
            </a:pPr>
            <a:r>
              <a:rPr lang="en-US" sz="4400" dirty="0"/>
              <a:t>Example: "The teacher asked the students to write their names, their dates of birth, and </a:t>
            </a:r>
            <a:r>
              <a:rPr lang="en-US" sz="4400" b="1" dirty="0"/>
              <a:t>the name of their </a:t>
            </a:r>
            <a:r>
              <a:rPr lang="en-US" sz="4400" dirty="0"/>
              <a:t>parents." (Incorrect - should be "names of their parents" to maintain parallelism)</a:t>
            </a:r>
          </a:p>
        </p:txBody>
      </p:sp>
    </p:spTree>
    <p:extLst>
      <p:ext uri="{BB962C8B-B14F-4D97-AF65-F5344CB8AC3E}">
        <p14:creationId xmlns:p14="http://schemas.microsoft.com/office/powerpoint/2010/main" val="18416545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23F9C-1CA6-3578-89E3-09F8835809EE}"/>
              </a:ext>
            </a:extLst>
          </p:cNvPr>
          <p:cNvSpPr>
            <a:spLocks noGrp="1"/>
          </p:cNvSpPr>
          <p:nvPr>
            <p:ph type="title"/>
          </p:nvPr>
        </p:nvSpPr>
        <p:spPr>
          <a:xfrm>
            <a:off x="950495" y="721894"/>
            <a:ext cx="11673038" cy="1019013"/>
          </a:xfrm>
        </p:spPr>
        <p:txBody>
          <a:bodyPr>
            <a:normAutofit fontScale="90000"/>
          </a:bodyPr>
          <a:lstStyle/>
          <a:p>
            <a:pPr algn="ctr"/>
            <a:r>
              <a:rPr lang="en-US" sz="7200" b="1" dirty="0"/>
              <a:t>Fluency Error</a:t>
            </a:r>
            <a:endParaRPr lang="en-IN" sz="7200" b="1" dirty="0"/>
          </a:p>
        </p:txBody>
      </p:sp>
      <p:sp>
        <p:nvSpPr>
          <p:cNvPr id="3" name="Content Placeholder 2">
            <a:extLst>
              <a:ext uri="{FF2B5EF4-FFF2-40B4-BE49-F238E27FC236}">
                <a16:creationId xmlns:a16="http://schemas.microsoft.com/office/drawing/2014/main" id="{D3192C17-41D5-BCAD-397E-EAEE3EB33C79}"/>
              </a:ext>
            </a:extLst>
          </p:cNvPr>
          <p:cNvSpPr>
            <a:spLocks noGrp="1"/>
          </p:cNvSpPr>
          <p:nvPr>
            <p:ph idx="1"/>
          </p:nvPr>
        </p:nvSpPr>
        <p:spPr>
          <a:xfrm>
            <a:off x="1913021" y="2755231"/>
            <a:ext cx="8807116" cy="3850105"/>
          </a:xfrm>
        </p:spPr>
        <p:txBody>
          <a:bodyPr>
            <a:noAutofit/>
          </a:bodyPr>
          <a:lstStyle/>
          <a:p>
            <a:r>
              <a:rPr lang="en-US" sz="3600" dirty="0"/>
              <a:t>A fluency error refers to difficulties with the smooth, natural flow of speech, making it hard for others to understand. Fluency errors can affect the rhythm, rate, and overall coherence of speech.</a:t>
            </a:r>
          </a:p>
        </p:txBody>
      </p:sp>
    </p:spTree>
    <p:extLst>
      <p:ext uri="{BB962C8B-B14F-4D97-AF65-F5344CB8AC3E}">
        <p14:creationId xmlns:p14="http://schemas.microsoft.com/office/powerpoint/2010/main" val="26148309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9EE29-A56B-D545-2899-E6DC49AA7C5D}"/>
              </a:ext>
            </a:extLst>
          </p:cNvPr>
          <p:cNvSpPr>
            <a:spLocks noGrp="1"/>
          </p:cNvSpPr>
          <p:nvPr>
            <p:ph type="title"/>
          </p:nvPr>
        </p:nvSpPr>
        <p:spPr>
          <a:xfrm>
            <a:off x="1316736" y="656745"/>
            <a:ext cx="12070080" cy="1740908"/>
          </a:xfrm>
        </p:spPr>
        <p:txBody>
          <a:bodyPr/>
          <a:lstStyle/>
          <a:p>
            <a:r>
              <a:rPr lang="en-US" b="1" dirty="0"/>
              <a:t>Types of fluency errors:</a:t>
            </a:r>
            <a:br>
              <a:rPr lang="en-US" b="1" dirty="0"/>
            </a:br>
            <a:endParaRPr lang="en-IN" dirty="0"/>
          </a:p>
        </p:txBody>
      </p:sp>
      <p:sp>
        <p:nvSpPr>
          <p:cNvPr id="3" name="Content Placeholder 2">
            <a:extLst>
              <a:ext uri="{FF2B5EF4-FFF2-40B4-BE49-F238E27FC236}">
                <a16:creationId xmlns:a16="http://schemas.microsoft.com/office/drawing/2014/main" id="{1E56FB8C-F53D-29D2-4D30-697F0F628B65}"/>
              </a:ext>
            </a:extLst>
          </p:cNvPr>
          <p:cNvSpPr>
            <a:spLocks noGrp="1"/>
          </p:cNvSpPr>
          <p:nvPr>
            <p:ph idx="1"/>
          </p:nvPr>
        </p:nvSpPr>
        <p:spPr>
          <a:xfrm>
            <a:off x="1316736" y="2214881"/>
            <a:ext cx="11809717" cy="5357974"/>
          </a:xfrm>
        </p:spPr>
        <p:txBody>
          <a:bodyPr>
            <a:normAutofit fontScale="92500"/>
          </a:bodyPr>
          <a:lstStyle/>
          <a:p>
            <a:r>
              <a:rPr lang="en-US" sz="3200" b="1" dirty="0"/>
              <a:t>1. Hesitation: </a:t>
            </a:r>
            <a:r>
              <a:rPr lang="en-US" sz="3200" dirty="0"/>
              <a:t>Pausing or hesitating excessively while speaking.</a:t>
            </a:r>
          </a:p>
          <a:p>
            <a:r>
              <a:rPr lang="en-US" sz="3200" b="1" dirty="0"/>
              <a:t>2. Repetition</a:t>
            </a:r>
            <a:r>
              <a:rPr lang="en-US" sz="3200" dirty="0"/>
              <a:t>: Repeating words, phrases, or sounds unnecessarily.</a:t>
            </a:r>
          </a:p>
          <a:p>
            <a:r>
              <a:rPr lang="en-US" sz="3200" b="1" dirty="0"/>
              <a:t>3. False starts: </a:t>
            </a:r>
            <a:r>
              <a:rPr lang="en-US" sz="3200" dirty="0"/>
              <a:t>Starting a sentence or phrase, then stopping and restarting.</a:t>
            </a:r>
          </a:p>
          <a:p>
            <a:r>
              <a:rPr lang="en-US" sz="3200" b="1" dirty="0"/>
              <a:t>4. Fillers</a:t>
            </a:r>
            <a:r>
              <a:rPr lang="en-US" sz="3200" dirty="0"/>
              <a:t>: Using unnecessary words or sounds, like "um," "ah," or "you know.”</a:t>
            </a:r>
          </a:p>
          <a:p>
            <a:r>
              <a:rPr lang="en-US" sz="3200" b="1" dirty="0"/>
              <a:t>5. Stuttering: </a:t>
            </a:r>
            <a:r>
              <a:rPr lang="en-US" sz="3200" dirty="0"/>
              <a:t>Repeating sounds, syllables, or words, or prolonging sounds.</a:t>
            </a:r>
          </a:p>
          <a:p>
            <a:r>
              <a:rPr lang="en-US" sz="3200" b="1" dirty="0"/>
              <a:t>6. Rushing: </a:t>
            </a:r>
            <a:r>
              <a:rPr lang="en-US" sz="3200" dirty="0"/>
              <a:t>Speaking too quickly, making it hard to understand.</a:t>
            </a:r>
          </a:p>
          <a:p>
            <a:r>
              <a:rPr lang="en-US" sz="3200" b="1" dirty="0"/>
              <a:t>7. Slow speech: </a:t>
            </a:r>
            <a:r>
              <a:rPr lang="en-US" sz="3200" dirty="0"/>
              <a:t>Speaking too slowly, making it hard to follow.</a:t>
            </a:r>
          </a:p>
          <a:p>
            <a:r>
              <a:rPr lang="en-US" sz="3200" b="1" dirty="0"/>
              <a:t>8. Incoherence: </a:t>
            </a:r>
            <a:r>
              <a:rPr lang="en-US" sz="3200" dirty="0"/>
              <a:t>Speaking in a disjointed or unclear manner.</a:t>
            </a:r>
          </a:p>
          <a:p>
            <a:endParaRPr lang="en-IN" sz="3200" dirty="0"/>
          </a:p>
        </p:txBody>
      </p:sp>
    </p:spTree>
    <p:extLst>
      <p:ext uri="{BB962C8B-B14F-4D97-AF65-F5344CB8AC3E}">
        <p14:creationId xmlns:p14="http://schemas.microsoft.com/office/powerpoint/2010/main" val="3563138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64037" y="1433989"/>
            <a:ext cx="7415927" cy="395049"/>
          </a:xfrm>
          <a:prstGeom prst="rect">
            <a:avLst/>
          </a:prstGeom>
          <a:noFill/>
          <a:ln/>
        </p:spPr>
        <p:txBody>
          <a:bodyPr wrap="none" rtlCol="0" anchor="t"/>
          <a:lstStyle/>
          <a:p>
            <a:pPr marL="0" indent="0">
              <a:lnSpc>
                <a:spcPts val="3110"/>
              </a:lnSpc>
              <a:buNone/>
            </a:pPr>
            <a:endParaRPr lang="en-US" sz="1944" dirty="0"/>
          </a:p>
        </p:txBody>
      </p:sp>
      <p:sp>
        <p:nvSpPr>
          <p:cNvPr id="6" name="Text 3"/>
          <p:cNvSpPr/>
          <p:nvPr/>
        </p:nvSpPr>
        <p:spPr>
          <a:xfrm>
            <a:off x="864037" y="2075855"/>
            <a:ext cx="7415927" cy="2004060"/>
          </a:xfrm>
          <a:prstGeom prst="rect">
            <a:avLst/>
          </a:prstGeom>
          <a:noFill/>
          <a:ln/>
        </p:spPr>
        <p:txBody>
          <a:bodyPr wrap="square" rtlCol="0" anchor="t"/>
          <a:lstStyle/>
          <a:p>
            <a:pPr marL="0" indent="0">
              <a:lnSpc>
                <a:spcPts val="7890"/>
              </a:lnSpc>
              <a:buNone/>
            </a:pPr>
            <a:r>
              <a:rPr lang="en-US" sz="6312" dirty="0">
                <a:solidFill>
                  <a:srgbClr val="38512F"/>
                </a:solidFill>
                <a:latin typeface="Lora" pitchFamily="34" charset="0"/>
                <a:ea typeface="Lora" pitchFamily="34" charset="-122"/>
                <a:cs typeface="Lora" pitchFamily="34" charset="-120"/>
              </a:rPr>
              <a:t>Speech Correction in English</a:t>
            </a:r>
            <a:endParaRPr lang="en-US" sz="6312" dirty="0"/>
          </a:p>
        </p:txBody>
      </p:sp>
      <p:sp>
        <p:nvSpPr>
          <p:cNvPr id="7" name="Text 4"/>
          <p:cNvSpPr/>
          <p:nvPr/>
        </p:nvSpPr>
        <p:spPr>
          <a:xfrm>
            <a:off x="864037" y="4450199"/>
            <a:ext cx="7415927" cy="790099"/>
          </a:xfrm>
          <a:prstGeom prst="rect">
            <a:avLst/>
          </a:prstGeom>
          <a:noFill/>
          <a:ln/>
        </p:spPr>
        <p:txBody>
          <a:bodyPr wrap="square" rtlCol="0" anchor="t"/>
          <a:lstStyle/>
          <a:p>
            <a:pPr marL="0" indent="0">
              <a:lnSpc>
                <a:spcPts val="3110"/>
              </a:lnSpc>
              <a:buNone/>
            </a:pPr>
            <a:r>
              <a:rPr lang="en-US" sz="2800" dirty="0">
                <a:solidFill>
                  <a:srgbClr val="3A3630"/>
                </a:solidFill>
                <a:latin typeface="Source Sans Pro" pitchFamily="34" charset="0"/>
                <a:ea typeface="Source Sans Pro" pitchFamily="34" charset="-122"/>
                <a:cs typeface="Source Sans Pro" pitchFamily="34" charset="-120"/>
              </a:rPr>
              <a:t>Speech correction, also known as speech therapy, addresses difficulties with speaking, voice, and language.</a:t>
            </a:r>
            <a:endParaRPr lang="en-US" sz="2800" dirty="0"/>
          </a:p>
        </p:txBody>
      </p:sp>
      <p:sp>
        <p:nvSpPr>
          <p:cNvPr id="8" name="Text 5"/>
          <p:cNvSpPr/>
          <p:nvPr/>
        </p:nvSpPr>
        <p:spPr>
          <a:xfrm>
            <a:off x="864037" y="6180384"/>
            <a:ext cx="7415927" cy="790099"/>
          </a:xfrm>
          <a:prstGeom prst="rect">
            <a:avLst/>
          </a:prstGeom>
          <a:noFill/>
          <a:ln/>
        </p:spPr>
        <p:txBody>
          <a:bodyPr wrap="square" rtlCol="0" anchor="t"/>
          <a:lstStyle/>
          <a:p>
            <a:pPr marL="0" indent="0">
              <a:lnSpc>
                <a:spcPts val="3110"/>
              </a:lnSpc>
              <a:buNone/>
            </a:pPr>
            <a:r>
              <a:rPr lang="en-US" sz="2800" dirty="0">
                <a:solidFill>
                  <a:srgbClr val="3A3630"/>
                </a:solidFill>
                <a:latin typeface="Source Sans Pro" pitchFamily="34" charset="0"/>
                <a:ea typeface="Source Sans Pro" pitchFamily="34" charset="-122"/>
                <a:cs typeface="Source Sans Pro" pitchFamily="34" charset="-120"/>
              </a:rPr>
              <a:t>This field encompasses a wide range of challenges, from articulation and fluency disorders to voice problems and swallowing difficulties.</a:t>
            </a:r>
            <a:endParaRPr lang="en-US" sz="2800" dirty="0"/>
          </a:p>
        </p:txBody>
      </p:sp>
      <p:sp>
        <p:nvSpPr>
          <p:cNvPr id="9" name="Shape 6"/>
          <p:cNvSpPr/>
          <p:nvPr/>
        </p:nvSpPr>
        <p:spPr>
          <a:xfrm>
            <a:off x="864037" y="6604159"/>
            <a:ext cx="394930" cy="394930"/>
          </a:xfrm>
          <a:prstGeom prst="roundRect">
            <a:avLst>
              <a:gd name="adj" fmla="val 23151155"/>
            </a:avLst>
          </a:prstGeom>
          <a:noFill/>
          <a:ln w="7620">
            <a:solidFill>
              <a:srgbClr val="FFFFFF"/>
            </a:solidFill>
            <a:prstDash val="solid"/>
          </a:ln>
        </p:spPr>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545AF-9386-5D5C-2A55-DDE053CC38D2}"/>
              </a:ext>
            </a:extLst>
          </p:cNvPr>
          <p:cNvSpPr>
            <a:spLocks noGrp="1"/>
          </p:cNvSpPr>
          <p:nvPr>
            <p:ph type="title"/>
          </p:nvPr>
        </p:nvSpPr>
        <p:spPr/>
        <p:txBody>
          <a:bodyPr/>
          <a:lstStyle/>
          <a:p>
            <a:r>
              <a:rPr lang="en-US" dirty="0"/>
              <a:t>Solution to fluency error</a:t>
            </a:r>
            <a:endParaRPr lang="en-IN" dirty="0"/>
          </a:p>
        </p:txBody>
      </p:sp>
      <p:sp>
        <p:nvSpPr>
          <p:cNvPr id="3" name="Content Placeholder 2">
            <a:extLst>
              <a:ext uri="{FF2B5EF4-FFF2-40B4-BE49-F238E27FC236}">
                <a16:creationId xmlns:a16="http://schemas.microsoft.com/office/drawing/2014/main" id="{6AC7193A-88D0-715F-0979-A0F24986F9EB}"/>
              </a:ext>
            </a:extLst>
          </p:cNvPr>
          <p:cNvSpPr>
            <a:spLocks noGrp="1"/>
          </p:cNvSpPr>
          <p:nvPr>
            <p:ph idx="1"/>
          </p:nvPr>
        </p:nvSpPr>
        <p:spPr/>
        <p:txBody>
          <a:bodyPr>
            <a:normAutofit fontScale="70000" lnSpcReduction="20000"/>
          </a:bodyPr>
          <a:lstStyle/>
          <a:p>
            <a:r>
              <a:rPr lang="en-US" sz="4000" b="1" dirty="0"/>
              <a:t>Solution: </a:t>
            </a:r>
            <a:r>
              <a:rPr lang="en-US" sz="4000" dirty="0"/>
              <a:t>Practice pausing instead of using fillers. </a:t>
            </a:r>
          </a:p>
          <a:p>
            <a:endParaRPr lang="en-US" sz="4000" dirty="0"/>
          </a:p>
          <a:p>
            <a:r>
              <a:rPr lang="en-US" sz="4000" dirty="0"/>
              <a:t>Here are few sentences for practice :</a:t>
            </a:r>
          </a:p>
          <a:p>
            <a:r>
              <a:rPr lang="en-US" sz="4000" b="1" dirty="0"/>
              <a:t>Simple Sentences- </a:t>
            </a:r>
            <a:r>
              <a:rPr lang="en-US" sz="4000" dirty="0"/>
              <a:t>I like reading books on weekends.</a:t>
            </a:r>
          </a:p>
          <a:p>
            <a:r>
              <a:rPr lang="en-US" sz="4000" b="1" dirty="0"/>
              <a:t>Descriptive Sentences- </a:t>
            </a:r>
            <a:r>
              <a:rPr lang="en-US" sz="4000" dirty="0"/>
              <a:t>The sunset on the beach was breathtaking.</a:t>
            </a:r>
          </a:p>
          <a:p>
            <a:r>
              <a:rPr lang="en-US" sz="4000" b="1" dirty="0"/>
              <a:t>Opinion Sentences- </a:t>
            </a:r>
            <a:r>
              <a:rPr lang="en-US" sz="4000" dirty="0"/>
              <a:t>She</a:t>
            </a:r>
            <a:r>
              <a:rPr lang="en-US" sz="4000" b="1" dirty="0"/>
              <a:t> </a:t>
            </a:r>
            <a:r>
              <a:rPr lang="en-US" sz="4000" dirty="0"/>
              <a:t>believes exercise is essential for health.</a:t>
            </a:r>
          </a:p>
          <a:p>
            <a:endParaRPr lang="en-US" sz="4000" dirty="0"/>
          </a:p>
          <a:p>
            <a:r>
              <a:rPr lang="en-US" sz="4000" dirty="0"/>
              <a:t>Record yourself speaking and identify areas for improvement. Use a timer to practice speaking without fillers.</a:t>
            </a:r>
          </a:p>
          <a:p>
            <a:r>
              <a:rPr lang="en-IN" sz="4000" b="1" dirty="0"/>
              <a:t>Note- </a:t>
            </a:r>
            <a:r>
              <a:rPr lang="en-US" sz="4000" dirty="0"/>
              <a:t>Focus on smooth transitions, natural rhythm, and clear pronunciation.</a:t>
            </a:r>
            <a:endParaRPr lang="en-IN" sz="4000" dirty="0"/>
          </a:p>
          <a:p>
            <a:endParaRPr lang="en-IN" sz="4000" dirty="0"/>
          </a:p>
        </p:txBody>
      </p:sp>
    </p:spTree>
    <p:extLst>
      <p:ext uri="{BB962C8B-B14F-4D97-AF65-F5344CB8AC3E}">
        <p14:creationId xmlns:p14="http://schemas.microsoft.com/office/powerpoint/2010/main" val="4008485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50437" y="1019056"/>
            <a:ext cx="7415927" cy="1452086"/>
          </a:xfrm>
          <a:prstGeom prst="rect">
            <a:avLst/>
          </a:prstGeom>
          <a:noFill/>
          <a:ln/>
        </p:spPr>
        <p:txBody>
          <a:bodyPr wrap="square" rtlCol="0" anchor="t"/>
          <a:lstStyle/>
          <a:p>
            <a:pPr marL="0" indent="0">
              <a:lnSpc>
                <a:spcPts val="5718"/>
              </a:lnSpc>
              <a:buNone/>
            </a:pPr>
            <a:r>
              <a:rPr lang="en-US" sz="4574" dirty="0">
                <a:solidFill>
                  <a:srgbClr val="38512F"/>
                </a:solidFill>
                <a:latin typeface="Lora" pitchFamily="34" charset="0"/>
                <a:ea typeface="Lora" pitchFamily="34" charset="-122"/>
                <a:cs typeface="Lora" pitchFamily="34" charset="-120"/>
              </a:rPr>
              <a:t>Impact of Speech Errors on Communication</a:t>
            </a:r>
            <a:endParaRPr lang="en-US" sz="4574" dirty="0"/>
          </a:p>
        </p:txBody>
      </p:sp>
      <p:sp>
        <p:nvSpPr>
          <p:cNvPr id="6" name="Text 3"/>
          <p:cNvSpPr/>
          <p:nvPr/>
        </p:nvSpPr>
        <p:spPr>
          <a:xfrm>
            <a:off x="6350437" y="2841427"/>
            <a:ext cx="7415927" cy="790099"/>
          </a:xfrm>
          <a:prstGeom prst="rect">
            <a:avLst/>
          </a:prstGeom>
          <a:noFill/>
          <a:ln/>
        </p:spPr>
        <p:txBody>
          <a:bodyPr wrap="square" rtlCol="0" anchor="t"/>
          <a:lstStyle/>
          <a:p>
            <a:pPr marL="0" indent="0">
              <a:lnSpc>
                <a:spcPts val="3110"/>
              </a:lnSpc>
              <a:buNone/>
            </a:pPr>
            <a:r>
              <a:rPr lang="en-US" sz="1944" dirty="0">
                <a:solidFill>
                  <a:srgbClr val="3A3630"/>
                </a:solidFill>
                <a:latin typeface="Source Sans Pro" pitchFamily="34" charset="0"/>
                <a:ea typeface="Source Sans Pro" pitchFamily="34" charset="-122"/>
                <a:cs typeface="Source Sans Pro" pitchFamily="34" charset="-120"/>
              </a:rPr>
              <a:t>Speech errors can significantly impede communication, leading to misunderstandings, frustration, and social isolation.</a:t>
            </a:r>
            <a:endParaRPr lang="en-US" sz="1944" dirty="0"/>
          </a:p>
        </p:txBody>
      </p:sp>
      <p:sp>
        <p:nvSpPr>
          <p:cNvPr id="7" name="Text 4"/>
          <p:cNvSpPr/>
          <p:nvPr/>
        </p:nvSpPr>
        <p:spPr>
          <a:xfrm>
            <a:off x="6350437" y="3909179"/>
            <a:ext cx="7415927" cy="790099"/>
          </a:xfrm>
          <a:prstGeom prst="rect">
            <a:avLst/>
          </a:prstGeom>
          <a:noFill/>
          <a:ln/>
        </p:spPr>
        <p:txBody>
          <a:bodyPr wrap="square" rtlCol="0" anchor="t"/>
          <a:lstStyle/>
          <a:p>
            <a:pPr marL="0" indent="0">
              <a:lnSpc>
                <a:spcPts val="3110"/>
              </a:lnSpc>
              <a:buNone/>
            </a:pPr>
            <a:r>
              <a:rPr lang="en-US" sz="1944" dirty="0">
                <a:solidFill>
                  <a:srgbClr val="3A3630"/>
                </a:solidFill>
                <a:latin typeface="Source Sans Pro" pitchFamily="34" charset="0"/>
                <a:ea typeface="Source Sans Pro" pitchFamily="34" charset="-122"/>
                <a:cs typeface="Source Sans Pro" pitchFamily="34" charset="-120"/>
              </a:rPr>
              <a:t>These errors can make it difficult for individuals to express themselves effectively, participate in conversations, and build relationships.</a:t>
            </a:r>
            <a:endParaRPr lang="en-US" sz="1944" dirty="0"/>
          </a:p>
        </p:txBody>
      </p:sp>
      <p:sp>
        <p:nvSpPr>
          <p:cNvPr id="8" name="Shape 5"/>
          <p:cNvSpPr/>
          <p:nvPr/>
        </p:nvSpPr>
        <p:spPr>
          <a:xfrm>
            <a:off x="6350437" y="4976932"/>
            <a:ext cx="7415927" cy="2233613"/>
          </a:xfrm>
          <a:prstGeom prst="roundRect">
            <a:avLst>
              <a:gd name="adj" fmla="val 1658"/>
            </a:avLst>
          </a:prstGeom>
          <a:noFill/>
          <a:ln w="15240">
            <a:solidFill>
              <a:srgbClr val="000000">
                <a:alpha val="8000"/>
              </a:srgbClr>
            </a:solidFill>
            <a:prstDash val="solid"/>
          </a:ln>
        </p:spPr>
      </p:sp>
      <p:sp>
        <p:nvSpPr>
          <p:cNvPr id="9" name="Shape 6"/>
          <p:cNvSpPr/>
          <p:nvPr/>
        </p:nvSpPr>
        <p:spPr>
          <a:xfrm>
            <a:off x="6365677" y="4992172"/>
            <a:ext cx="7384613" cy="1101566"/>
          </a:xfrm>
          <a:prstGeom prst="rect">
            <a:avLst/>
          </a:prstGeom>
          <a:solidFill>
            <a:srgbClr val="FFFFFF">
              <a:alpha val="4000"/>
            </a:srgbClr>
          </a:solidFill>
          <a:ln/>
        </p:spPr>
      </p:sp>
      <p:sp>
        <p:nvSpPr>
          <p:cNvPr id="10" name="Text 7"/>
          <p:cNvSpPr/>
          <p:nvPr/>
        </p:nvSpPr>
        <p:spPr>
          <a:xfrm>
            <a:off x="6613327" y="5147905"/>
            <a:ext cx="1963817" cy="790099"/>
          </a:xfrm>
          <a:prstGeom prst="rect">
            <a:avLst/>
          </a:prstGeom>
          <a:noFill/>
          <a:ln/>
        </p:spPr>
        <p:txBody>
          <a:bodyPr wrap="square" rtlCol="0" anchor="t"/>
          <a:lstStyle/>
          <a:p>
            <a:pPr marL="0" indent="0">
              <a:lnSpc>
                <a:spcPts val="3110"/>
              </a:lnSpc>
              <a:buNone/>
            </a:pPr>
            <a:r>
              <a:rPr lang="en-US" sz="1944" dirty="0">
                <a:solidFill>
                  <a:srgbClr val="3A3630"/>
                </a:solidFill>
                <a:latin typeface="Source Sans Pro" pitchFamily="34" charset="0"/>
                <a:ea typeface="Source Sans Pro" pitchFamily="34" charset="-122"/>
                <a:cs typeface="Source Sans Pro" pitchFamily="34" charset="-120"/>
              </a:rPr>
              <a:t>Difficulty Understanding</a:t>
            </a:r>
            <a:endParaRPr lang="en-US" sz="1944" dirty="0"/>
          </a:p>
        </p:txBody>
      </p:sp>
      <p:sp>
        <p:nvSpPr>
          <p:cNvPr id="11" name="Text 8"/>
          <p:cNvSpPr/>
          <p:nvPr/>
        </p:nvSpPr>
        <p:spPr>
          <a:xfrm>
            <a:off x="9078397" y="5147905"/>
            <a:ext cx="1960007" cy="790099"/>
          </a:xfrm>
          <a:prstGeom prst="rect">
            <a:avLst/>
          </a:prstGeom>
          <a:noFill/>
          <a:ln/>
        </p:spPr>
        <p:txBody>
          <a:bodyPr wrap="square" rtlCol="0" anchor="t"/>
          <a:lstStyle/>
          <a:p>
            <a:pPr marL="0" indent="0">
              <a:lnSpc>
                <a:spcPts val="3110"/>
              </a:lnSpc>
              <a:buNone/>
            </a:pPr>
            <a:r>
              <a:rPr lang="en-US" sz="1944" dirty="0">
                <a:solidFill>
                  <a:srgbClr val="3A3630"/>
                </a:solidFill>
                <a:latin typeface="Source Sans Pro" pitchFamily="34" charset="0"/>
                <a:ea typeface="Source Sans Pro" pitchFamily="34" charset="-122"/>
                <a:cs typeface="Source Sans Pro" pitchFamily="34" charset="-120"/>
              </a:rPr>
              <a:t>Reduced Confidence</a:t>
            </a:r>
            <a:endParaRPr lang="en-US" sz="1944" dirty="0"/>
          </a:p>
        </p:txBody>
      </p:sp>
      <p:sp>
        <p:nvSpPr>
          <p:cNvPr id="12" name="Text 9"/>
          <p:cNvSpPr/>
          <p:nvPr/>
        </p:nvSpPr>
        <p:spPr>
          <a:xfrm>
            <a:off x="11539657" y="5147905"/>
            <a:ext cx="1963817" cy="395049"/>
          </a:xfrm>
          <a:prstGeom prst="rect">
            <a:avLst/>
          </a:prstGeom>
          <a:noFill/>
          <a:ln/>
        </p:spPr>
        <p:txBody>
          <a:bodyPr wrap="none" rtlCol="0" anchor="t"/>
          <a:lstStyle/>
          <a:p>
            <a:pPr marL="0" indent="0">
              <a:lnSpc>
                <a:spcPts val="3110"/>
              </a:lnSpc>
              <a:buNone/>
            </a:pPr>
            <a:r>
              <a:rPr lang="en-US" sz="1944" dirty="0">
                <a:solidFill>
                  <a:srgbClr val="3A3630"/>
                </a:solidFill>
                <a:latin typeface="Source Sans Pro" pitchFamily="34" charset="0"/>
                <a:ea typeface="Source Sans Pro" pitchFamily="34" charset="-122"/>
                <a:cs typeface="Source Sans Pro" pitchFamily="34" charset="-120"/>
              </a:rPr>
              <a:t>Social Isolation</a:t>
            </a:r>
            <a:endParaRPr lang="en-US" sz="1944" dirty="0"/>
          </a:p>
        </p:txBody>
      </p:sp>
      <p:sp>
        <p:nvSpPr>
          <p:cNvPr id="13" name="Shape 10"/>
          <p:cNvSpPr/>
          <p:nvPr/>
        </p:nvSpPr>
        <p:spPr>
          <a:xfrm>
            <a:off x="6365677" y="6093738"/>
            <a:ext cx="7384613" cy="1101566"/>
          </a:xfrm>
          <a:prstGeom prst="rect">
            <a:avLst/>
          </a:prstGeom>
          <a:solidFill>
            <a:srgbClr val="000000">
              <a:alpha val="4000"/>
            </a:srgbClr>
          </a:solidFill>
          <a:ln/>
        </p:spPr>
      </p:sp>
      <p:sp>
        <p:nvSpPr>
          <p:cNvPr id="14" name="Text 11"/>
          <p:cNvSpPr/>
          <p:nvPr/>
        </p:nvSpPr>
        <p:spPr>
          <a:xfrm>
            <a:off x="6613327" y="6249472"/>
            <a:ext cx="1963817" cy="790099"/>
          </a:xfrm>
          <a:prstGeom prst="rect">
            <a:avLst/>
          </a:prstGeom>
          <a:noFill/>
          <a:ln/>
        </p:spPr>
        <p:txBody>
          <a:bodyPr wrap="square" rtlCol="0" anchor="t"/>
          <a:lstStyle/>
          <a:p>
            <a:pPr marL="0" indent="0">
              <a:lnSpc>
                <a:spcPts val="3110"/>
              </a:lnSpc>
              <a:buNone/>
            </a:pPr>
            <a:r>
              <a:rPr lang="en-US" sz="1944" dirty="0">
                <a:solidFill>
                  <a:srgbClr val="3A3630"/>
                </a:solidFill>
                <a:latin typeface="Source Sans Pro" pitchFamily="34" charset="0"/>
                <a:ea typeface="Source Sans Pro" pitchFamily="34" charset="-122"/>
                <a:cs typeface="Source Sans Pro" pitchFamily="34" charset="-120"/>
              </a:rPr>
              <a:t>Limited Job Opportunities</a:t>
            </a:r>
            <a:endParaRPr lang="en-US" sz="1944" dirty="0"/>
          </a:p>
        </p:txBody>
      </p:sp>
      <p:sp>
        <p:nvSpPr>
          <p:cNvPr id="15" name="Text 12"/>
          <p:cNvSpPr/>
          <p:nvPr/>
        </p:nvSpPr>
        <p:spPr>
          <a:xfrm>
            <a:off x="9078397" y="6249472"/>
            <a:ext cx="1960007" cy="790099"/>
          </a:xfrm>
          <a:prstGeom prst="rect">
            <a:avLst/>
          </a:prstGeom>
          <a:noFill/>
          <a:ln/>
        </p:spPr>
        <p:txBody>
          <a:bodyPr wrap="square" rtlCol="0" anchor="t"/>
          <a:lstStyle/>
          <a:p>
            <a:pPr marL="0" indent="0">
              <a:lnSpc>
                <a:spcPts val="3110"/>
              </a:lnSpc>
              <a:buNone/>
            </a:pPr>
            <a:r>
              <a:rPr lang="en-US" sz="1944" dirty="0">
                <a:solidFill>
                  <a:srgbClr val="3A3630"/>
                </a:solidFill>
                <a:latin typeface="Source Sans Pro" pitchFamily="34" charset="0"/>
                <a:ea typeface="Source Sans Pro" pitchFamily="34" charset="-122"/>
                <a:cs typeface="Source Sans Pro" pitchFamily="34" charset="-120"/>
              </a:rPr>
              <a:t>Strain on Relationships</a:t>
            </a:r>
            <a:endParaRPr lang="en-US" sz="1944" dirty="0"/>
          </a:p>
        </p:txBody>
      </p:sp>
      <p:sp>
        <p:nvSpPr>
          <p:cNvPr id="16" name="Text 13"/>
          <p:cNvSpPr/>
          <p:nvPr/>
        </p:nvSpPr>
        <p:spPr>
          <a:xfrm>
            <a:off x="11539657" y="6249472"/>
            <a:ext cx="1963817" cy="790099"/>
          </a:xfrm>
          <a:prstGeom prst="rect">
            <a:avLst/>
          </a:prstGeom>
          <a:noFill/>
          <a:ln/>
        </p:spPr>
        <p:txBody>
          <a:bodyPr wrap="square" rtlCol="0" anchor="t"/>
          <a:lstStyle/>
          <a:p>
            <a:pPr marL="0" indent="0">
              <a:lnSpc>
                <a:spcPts val="3110"/>
              </a:lnSpc>
              <a:buNone/>
            </a:pPr>
            <a:r>
              <a:rPr lang="en-US" sz="1944" dirty="0">
                <a:solidFill>
                  <a:srgbClr val="3A3630"/>
                </a:solidFill>
                <a:latin typeface="Source Sans Pro" pitchFamily="34" charset="0"/>
                <a:ea typeface="Source Sans Pro" pitchFamily="34" charset="-122"/>
                <a:cs typeface="Source Sans Pro" pitchFamily="34" charset="-120"/>
              </a:rPr>
              <a:t>Negative Self-Perception</a:t>
            </a:r>
            <a:endParaRPr lang="en-US" sz="1944"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24064"/>
            <a:ext cx="14630400" cy="8869561"/>
          </a:xfrm>
          <a:prstGeom prst="rect">
            <a:avLst/>
          </a:prstGeom>
          <a:solidFill>
            <a:srgbClr val="FEF5E7"/>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2160270"/>
          </a:xfrm>
          <a:prstGeom prst="rect">
            <a:avLst/>
          </a:prstGeom>
        </p:spPr>
      </p:pic>
      <p:sp>
        <p:nvSpPr>
          <p:cNvPr id="5" name="Text 2"/>
          <p:cNvSpPr/>
          <p:nvPr/>
        </p:nvSpPr>
        <p:spPr>
          <a:xfrm>
            <a:off x="2872621" y="2635448"/>
            <a:ext cx="8885039" cy="1016318"/>
          </a:xfrm>
          <a:prstGeom prst="rect">
            <a:avLst/>
          </a:prstGeom>
          <a:noFill/>
          <a:ln/>
        </p:spPr>
        <p:txBody>
          <a:bodyPr wrap="square" rtlCol="0" anchor="t"/>
          <a:lstStyle/>
          <a:p>
            <a:pPr marL="0" indent="0">
              <a:lnSpc>
                <a:spcPts val="4002"/>
              </a:lnSpc>
              <a:buNone/>
            </a:pPr>
            <a:r>
              <a:rPr lang="en-US" sz="4400" dirty="0">
                <a:solidFill>
                  <a:srgbClr val="38512F"/>
                </a:solidFill>
                <a:latin typeface="Lora" pitchFamily="34" charset="0"/>
                <a:ea typeface="Lora" pitchFamily="34" charset="-122"/>
                <a:cs typeface="Lora" pitchFamily="34" charset="-120"/>
              </a:rPr>
              <a:t>Speech Improvements through:</a:t>
            </a:r>
            <a:endParaRPr lang="en-US" sz="4400" dirty="0"/>
          </a:p>
        </p:txBody>
      </p:sp>
      <p:sp>
        <p:nvSpPr>
          <p:cNvPr id="6" name="Shape 3"/>
          <p:cNvSpPr/>
          <p:nvPr/>
        </p:nvSpPr>
        <p:spPr>
          <a:xfrm>
            <a:off x="2872621" y="6152674"/>
            <a:ext cx="8885039" cy="22860"/>
          </a:xfrm>
          <a:prstGeom prst="roundRect">
            <a:avLst>
              <a:gd name="adj" fmla="val 113400"/>
            </a:avLst>
          </a:prstGeom>
          <a:solidFill>
            <a:srgbClr val="D9CDBA"/>
          </a:solidFill>
          <a:ln/>
        </p:spPr>
      </p:sp>
      <p:sp>
        <p:nvSpPr>
          <p:cNvPr id="7" name="Shape 4"/>
          <p:cNvSpPr/>
          <p:nvPr/>
        </p:nvSpPr>
        <p:spPr>
          <a:xfrm>
            <a:off x="5039082" y="5547896"/>
            <a:ext cx="22860" cy="604838"/>
          </a:xfrm>
          <a:prstGeom prst="roundRect">
            <a:avLst>
              <a:gd name="adj" fmla="val 113400"/>
            </a:avLst>
          </a:prstGeom>
          <a:solidFill>
            <a:srgbClr val="D9CDBA"/>
          </a:solidFill>
          <a:ln/>
        </p:spPr>
      </p:sp>
      <p:sp>
        <p:nvSpPr>
          <p:cNvPr id="8" name="Shape 5"/>
          <p:cNvSpPr/>
          <p:nvPr/>
        </p:nvSpPr>
        <p:spPr>
          <a:xfrm>
            <a:off x="4856202" y="5958304"/>
            <a:ext cx="388739" cy="388739"/>
          </a:xfrm>
          <a:prstGeom prst="roundRect">
            <a:avLst>
              <a:gd name="adj" fmla="val 6669"/>
            </a:avLst>
          </a:prstGeom>
          <a:solidFill>
            <a:srgbClr val="F3E7D4"/>
          </a:solidFill>
          <a:ln/>
        </p:spPr>
      </p:sp>
      <p:sp>
        <p:nvSpPr>
          <p:cNvPr id="9" name="Text 6"/>
          <p:cNvSpPr/>
          <p:nvPr/>
        </p:nvSpPr>
        <p:spPr>
          <a:xfrm>
            <a:off x="5006102" y="6030694"/>
            <a:ext cx="88821" cy="243959"/>
          </a:xfrm>
          <a:prstGeom prst="rect">
            <a:avLst/>
          </a:prstGeom>
          <a:noFill/>
          <a:ln/>
        </p:spPr>
        <p:txBody>
          <a:bodyPr wrap="none" rtlCol="0" anchor="t"/>
          <a:lstStyle/>
          <a:p>
            <a:pPr marL="0" indent="0" algn="ctr">
              <a:lnSpc>
                <a:spcPts val="1921"/>
              </a:lnSpc>
              <a:buNone/>
            </a:pPr>
            <a:r>
              <a:rPr lang="en-US" sz="2800" dirty="0">
                <a:solidFill>
                  <a:srgbClr val="3A3630"/>
                </a:solidFill>
                <a:latin typeface="Lora" pitchFamily="34" charset="0"/>
                <a:ea typeface="Lora" pitchFamily="34" charset="-122"/>
                <a:cs typeface="Lora" pitchFamily="34" charset="-120"/>
              </a:rPr>
              <a:t>1</a:t>
            </a:r>
            <a:endParaRPr lang="en-US" sz="2800" dirty="0"/>
          </a:p>
        </p:txBody>
      </p:sp>
      <p:sp>
        <p:nvSpPr>
          <p:cNvPr id="10" name="Text 7"/>
          <p:cNvSpPr/>
          <p:nvPr/>
        </p:nvSpPr>
        <p:spPr>
          <a:xfrm>
            <a:off x="4034076" y="3910965"/>
            <a:ext cx="2033111" cy="254198"/>
          </a:xfrm>
          <a:prstGeom prst="rect">
            <a:avLst/>
          </a:prstGeom>
          <a:noFill/>
          <a:ln/>
        </p:spPr>
        <p:txBody>
          <a:bodyPr wrap="none" rtlCol="0" anchor="t"/>
          <a:lstStyle/>
          <a:p>
            <a:pPr marL="0" indent="0" algn="ctr">
              <a:lnSpc>
                <a:spcPts val="2001"/>
              </a:lnSpc>
              <a:buNone/>
            </a:pPr>
            <a:r>
              <a:rPr lang="en-US" sz="2400" b="1" dirty="0">
                <a:solidFill>
                  <a:srgbClr val="3A3630"/>
                </a:solidFill>
                <a:latin typeface="Lora" pitchFamily="34" charset="0"/>
                <a:ea typeface="Lora" pitchFamily="34" charset="-122"/>
                <a:cs typeface="Lora" pitchFamily="34" charset="-120"/>
              </a:rPr>
              <a:t>Continued Practice</a:t>
            </a:r>
            <a:endParaRPr lang="en-US" sz="2400" b="1" dirty="0"/>
          </a:p>
        </p:txBody>
      </p:sp>
      <p:sp>
        <p:nvSpPr>
          <p:cNvPr id="11" name="Text 8"/>
          <p:cNvSpPr/>
          <p:nvPr/>
        </p:nvSpPr>
        <p:spPr>
          <a:xfrm>
            <a:off x="3045381" y="4268748"/>
            <a:ext cx="4010620" cy="1106329"/>
          </a:xfrm>
          <a:prstGeom prst="rect">
            <a:avLst/>
          </a:prstGeom>
          <a:noFill/>
          <a:ln/>
        </p:spPr>
        <p:txBody>
          <a:bodyPr wrap="square" rtlCol="0" anchor="t"/>
          <a:lstStyle/>
          <a:p>
            <a:pPr marL="0" indent="0" algn="ctr">
              <a:lnSpc>
                <a:spcPts val="2177"/>
              </a:lnSpc>
              <a:buNone/>
            </a:pPr>
            <a:r>
              <a:rPr lang="en-US" sz="2000" dirty="0">
                <a:solidFill>
                  <a:srgbClr val="3A3630"/>
                </a:solidFill>
                <a:latin typeface="Source Sans Pro" pitchFamily="34" charset="0"/>
                <a:ea typeface="Source Sans Pro" pitchFamily="34" charset="-122"/>
                <a:cs typeface="Source Sans Pro" pitchFamily="34" charset="-120"/>
              </a:rPr>
              <a:t>Regular practice is crucial to solidify new speech patterns and maintain progress. This can involve consistent use of exercises and strategies.</a:t>
            </a:r>
            <a:endParaRPr lang="en-US" sz="2000" dirty="0"/>
          </a:p>
        </p:txBody>
      </p:sp>
      <p:sp>
        <p:nvSpPr>
          <p:cNvPr id="12" name="Shape 9"/>
          <p:cNvSpPr/>
          <p:nvPr/>
        </p:nvSpPr>
        <p:spPr>
          <a:xfrm>
            <a:off x="7303532" y="6152614"/>
            <a:ext cx="22860" cy="604838"/>
          </a:xfrm>
          <a:prstGeom prst="roundRect">
            <a:avLst>
              <a:gd name="adj" fmla="val 113400"/>
            </a:avLst>
          </a:prstGeom>
          <a:solidFill>
            <a:srgbClr val="D9CDBA"/>
          </a:solidFill>
          <a:ln/>
        </p:spPr>
      </p:sp>
      <p:sp>
        <p:nvSpPr>
          <p:cNvPr id="13" name="Shape 10"/>
          <p:cNvSpPr/>
          <p:nvPr/>
        </p:nvSpPr>
        <p:spPr>
          <a:xfrm>
            <a:off x="7120652" y="5958304"/>
            <a:ext cx="388739" cy="388739"/>
          </a:xfrm>
          <a:prstGeom prst="roundRect">
            <a:avLst>
              <a:gd name="adj" fmla="val 6669"/>
            </a:avLst>
          </a:prstGeom>
          <a:solidFill>
            <a:srgbClr val="F3E7D4"/>
          </a:solidFill>
          <a:ln/>
        </p:spPr>
      </p:sp>
      <p:sp>
        <p:nvSpPr>
          <p:cNvPr id="14" name="Text 11"/>
          <p:cNvSpPr/>
          <p:nvPr/>
        </p:nvSpPr>
        <p:spPr>
          <a:xfrm>
            <a:off x="7249478" y="6030694"/>
            <a:ext cx="130969" cy="243959"/>
          </a:xfrm>
          <a:prstGeom prst="rect">
            <a:avLst/>
          </a:prstGeom>
          <a:noFill/>
          <a:ln/>
        </p:spPr>
        <p:txBody>
          <a:bodyPr wrap="none" rtlCol="0" anchor="t"/>
          <a:lstStyle/>
          <a:p>
            <a:pPr marL="0" indent="0" algn="ctr">
              <a:lnSpc>
                <a:spcPts val="1921"/>
              </a:lnSpc>
              <a:buNone/>
            </a:pPr>
            <a:r>
              <a:rPr lang="en-US" sz="2800" dirty="0">
                <a:solidFill>
                  <a:srgbClr val="3A3630"/>
                </a:solidFill>
                <a:latin typeface="Lora" pitchFamily="34" charset="0"/>
                <a:ea typeface="Lora" pitchFamily="34" charset="-122"/>
                <a:cs typeface="Lora" pitchFamily="34" charset="-120"/>
              </a:rPr>
              <a:t>2</a:t>
            </a:r>
            <a:endParaRPr lang="en-US" sz="2800" dirty="0"/>
          </a:p>
        </p:txBody>
      </p:sp>
      <p:sp>
        <p:nvSpPr>
          <p:cNvPr id="15" name="Text 12"/>
          <p:cNvSpPr/>
          <p:nvPr/>
        </p:nvSpPr>
        <p:spPr>
          <a:xfrm>
            <a:off x="6219468" y="6564069"/>
            <a:ext cx="2191345" cy="254198"/>
          </a:xfrm>
          <a:prstGeom prst="rect">
            <a:avLst/>
          </a:prstGeom>
          <a:noFill/>
          <a:ln/>
        </p:spPr>
        <p:txBody>
          <a:bodyPr wrap="none" rtlCol="0" anchor="t"/>
          <a:lstStyle/>
          <a:p>
            <a:pPr marL="0" indent="0" algn="ctr">
              <a:lnSpc>
                <a:spcPts val="2001"/>
              </a:lnSpc>
              <a:buNone/>
            </a:pPr>
            <a:r>
              <a:rPr lang="en-US" sz="2400" b="1" dirty="0">
                <a:solidFill>
                  <a:srgbClr val="3A3630"/>
                </a:solidFill>
                <a:latin typeface="Lora" pitchFamily="34" charset="0"/>
                <a:ea typeface="Lora" pitchFamily="34" charset="-122"/>
                <a:cs typeface="Lora" pitchFamily="34" charset="-120"/>
              </a:rPr>
              <a:t>Real-World Application</a:t>
            </a:r>
            <a:endParaRPr lang="en-US" sz="2400" b="1" dirty="0"/>
          </a:p>
        </p:txBody>
      </p:sp>
      <p:sp>
        <p:nvSpPr>
          <p:cNvPr id="16" name="Text 13"/>
          <p:cNvSpPr/>
          <p:nvPr/>
        </p:nvSpPr>
        <p:spPr>
          <a:xfrm>
            <a:off x="5298222" y="6858977"/>
            <a:ext cx="4010620" cy="1106329"/>
          </a:xfrm>
          <a:prstGeom prst="rect">
            <a:avLst/>
          </a:prstGeom>
          <a:noFill/>
          <a:ln/>
        </p:spPr>
        <p:txBody>
          <a:bodyPr wrap="square" rtlCol="0" anchor="t"/>
          <a:lstStyle/>
          <a:p>
            <a:pPr marL="0" indent="0" algn="ctr">
              <a:lnSpc>
                <a:spcPts val="2177"/>
              </a:lnSpc>
              <a:buNone/>
            </a:pPr>
            <a:r>
              <a:rPr lang="en-US" sz="2000" dirty="0">
                <a:solidFill>
                  <a:srgbClr val="3A3630"/>
                </a:solidFill>
                <a:latin typeface="Source Sans Pro" pitchFamily="34" charset="0"/>
                <a:ea typeface="Source Sans Pro" pitchFamily="34" charset="-122"/>
                <a:cs typeface="Source Sans Pro" pitchFamily="34" charset="-120"/>
              </a:rPr>
              <a:t>Generalization involves applying improved speech skills to various contexts and situations beyond correction sessions, such as daily conversations and public speaking.</a:t>
            </a:r>
            <a:endParaRPr lang="en-US" sz="2000" dirty="0"/>
          </a:p>
        </p:txBody>
      </p:sp>
      <p:sp>
        <p:nvSpPr>
          <p:cNvPr id="17" name="Shape 14"/>
          <p:cNvSpPr/>
          <p:nvPr/>
        </p:nvSpPr>
        <p:spPr>
          <a:xfrm>
            <a:off x="9567982" y="5547896"/>
            <a:ext cx="22860" cy="604838"/>
          </a:xfrm>
          <a:prstGeom prst="roundRect">
            <a:avLst>
              <a:gd name="adj" fmla="val 113400"/>
            </a:avLst>
          </a:prstGeom>
          <a:solidFill>
            <a:srgbClr val="D9CDBA"/>
          </a:solidFill>
          <a:ln/>
        </p:spPr>
      </p:sp>
      <p:sp>
        <p:nvSpPr>
          <p:cNvPr id="18" name="Shape 15"/>
          <p:cNvSpPr/>
          <p:nvPr/>
        </p:nvSpPr>
        <p:spPr>
          <a:xfrm>
            <a:off x="9385102" y="5958304"/>
            <a:ext cx="388739" cy="388739"/>
          </a:xfrm>
          <a:prstGeom prst="roundRect">
            <a:avLst>
              <a:gd name="adj" fmla="val 6669"/>
            </a:avLst>
          </a:prstGeom>
          <a:solidFill>
            <a:srgbClr val="F3E7D4"/>
          </a:solidFill>
          <a:ln/>
        </p:spPr>
      </p:sp>
      <p:sp>
        <p:nvSpPr>
          <p:cNvPr id="19" name="Text 16"/>
          <p:cNvSpPr/>
          <p:nvPr/>
        </p:nvSpPr>
        <p:spPr>
          <a:xfrm>
            <a:off x="9511546" y="6030694"/>
            <a:ext cx="135850" cy="243959"/>
          </a:xfrm>
          <a:prstGeom prst="rect">
            <a:avLst/>
          </a:prstGeom>
          <a:noFill/>
          <a:ln/>
        </p:spPr>
        <p:txBody>
          <a:bodyPr wrap="none" rtlCol="0" anchor="t"/>
          <a:lstStyle/>
          <a:p>
            <a:pPr marL="0" indent="0" algn="ctr">
              <a:lnSpc>
                <a:spcPts val="1921"/>
              </a:lnSpc>
              <a:buNone/>
            </a:pPr>
            <a:r>
              <a:rPr lang="en-US" sz="2800" dirty="0">
                <a:solidFill>
                  <a:srgbClr val="3A3630"/>
                </a:solidFill>
                <a:latin typeface="Lora" pitchFamily="34" charset="0"/>
                <a:ea typeface="Lora" pitchFamily="34" charset="-122"/>
                <a:cs typeface="Lora" pitchFamily="34" charset="-120"/>
              </a:rPr>
              <a:t>3</a:t>
            </a:r>
            <a:endParaRPr lang="en-US" sz="2800" dirty="0"/>
          </a:p>
        </p:txBody>
      </p:sp>
      <p:sp>
        <p:nvSpPr>
          <p:cNvPr id="20" name="Text 17"/>
          <p:cNvSpPr/>
          <p:nvPr/>
        </p:nvSpPr>
        <p:spPr>
          <a:xfrm>
            <a:off x="8354139" y="3925233"/>
            <a:ext cx="2314813" cy="254198"/>
          </a:xfrm>
          <a:prstGeom prst="rect">
            <a:avLst/>
          </a:prstGeom>
          <a:noFill/>
          <a:ln/>
        </p:spPr>
        <p:txBody>
          <a:bodyPr wrap="none" rtlCol="0" anchor="t"/>
          <a:lstStyle/>
          <a:p>
            <a:pPr marL="0" indent="0" algn="ctr">
              <a:lnSpc>
                <a:spcPts val="2001"/>
              </a:lnSpc>
              <a:buNone/>
            </a:pPr>
            <a:r>
              <a:rPr lang="en-US" sz="2400" b="1" dirty="0">
                <a:solidFill>
                  <a:srgbClr val="3A3630"/>
                </a:solidFill>
                <a:latin typeface="Lora" pitchFamily="34" charset="0"/>
                <a:ea typeface="Lora" pitchFamily="34" charset="-122"/>
                <a:cs typeface="Lora" pitchFamily="34" charset="-120"/>
              </a:rPr>
              <a:t>Supportive Environment</a:t>
            </a:r>
            <a:endParaRPr lang="en-US" sz="2400" b="1" dirty="0"/>
          </a:p>
        </p:txBody>
      </p:sp>
      <p:sp>
        <p:nvSpPr>
          <p:cNvPr id="21" name="Text 18"/>
          <p:cNvSpPr/>
          <p:nvPr/>
        </p:nvSpPr>
        <p:spPr>
          <a:xfrm>
            <a:off x="7506235" y="4344634"/>
            <a:ext cx="4010620" cy="829747"/>
          </a:xfrm>
          <a:prstGeom prst="rect">
            <a:avLst/>
          </a:prstGeom>
          <a:noFill/>
          <a:ln/>
        </p:spPr>
        <p:txBody>
          <a:bodyPr wrap="square" rtlCol="0" anchor="t"/>
          <a:lstStyle/>
          <a:p>
            <a:pPr marL="0" indent="0" algn="ctr">
              <a:lnSpc>
                <a:spcPts val="2177"/>
              </a:lnSpc>
              <a:buNone/>
            </a:pPr>
            <a:r>
              <a:rPr lang="en-US" sz="2000" dirty="0">
                <a:solidFill>
                  <a:srgbClr val="3A3630"/>
                </a:solidFill>
                <a:latin typeface="Source Sans Pro" pitchFamily="34" charset="0"/>
                <a:ea typeface="Source Sans Pro" pitchFamily="34" charset="-122"/>
                <a:cs typeface="Source Sans Pro" pitchFamily="34" charset="-120"/>
              </a:rPr>
              <a:t>A supportive environment at home, school, or work can encourage the use of corrected speech and reinforce progress made in correction.</a:t>
            </a:r>
            <a:endParaRPr lang="en-US" sz="20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br-FR" sz="19900" b="1" dirty="0">
                <a:latin typeface="AngsanaUPC" panose="02020603050405020304" pitchFamily="18" charset="-34"/>
                <a:cs typeface="AngsanaUPC" panose="02020603050405020304" pitchFamily="18" charset="-34"/>
              </a:rPr>
              <a:t>Thank You!</a:t>
            </a:r>
            <a:endParaRPr lang="en-IN" sz="19900" b="1" dirty="0">
              <a:latin typeface="AngsanaUPC" panose="02020603050405020304" pitchFamily="18" charset="-34"/>
              <a:cs typeface="AngsanaUPC" panose="02020603050405020304" pitchFamily="18" charset="-34"/>
            </a:endParaRPr>
          </a:p>
        </p:txBody>
      </p:sp>
    </p:spTree>
    <p:extLst>
      <p:ext uri="{BB962C8B-B14F-4D97-AF65-F5344CB8AC3E}">
        <p14:creationId xmlns:p14="http://schemas.microsoft.com/office/powerpoint/2010/main" val="3686069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12032"/>
            <a:ext cx="14630400" cy="8229600"/>
          </a:xfrm>
          <a:prstGeom prst="rect">
            <a:avLst/>
          </a:prstGeom>
          <a:solidFill>
            <a:srgbClr val="FEF5E7"/>
          </a:solidFill>
          <a:ln/>
        </p:spPr>
      </p:sp>
      <p:sp>
        <p:nvSpPr>
          <p:cNvPr id="4" name="Text 2"/>
          <p:cNvSpPr/>
          <p:nvPr/>
        </p:nvSpPr>
        <p:spPr>
          <a:xfrm>
            <a:off x="968693" y="1030962"/>
            <a:ext cx="7522369" cy="726043"/>
          </a:xfrm>
          <a:prstGeom prst="rect">
            <a:avLst/>
          </a:prstGeom>
          <a:noFill/>
          <a:ln/>
        </p:spPr>
        <p:txBody>
          <a:bodyPr wrap="none" rtlCol="0" anchor="t"/>
          <a:lstStyle/>
          <a:p>
            <a:pPr marL="0" indent="0">
              <a:lnSpc>
                <a:spcPts val="5718"/>
              </a:lnSpc>
              <a:buNone/>
            </a:pPr>
            <a:r>
              <a:rPr lang="en-US" sz="4574" dirty="0">
                <a:solidFill>
                  <a:srgbClr val="38512F"/>
                </a:solidFill>
                <a:latin typeface="Lora" pitchFamily="34" charset="0"/>
                <a:ea typeface="Lora" pitchFamily="34" charset="-122"/>
                <a:cs typeface="Lora" pitchFamily="34" charset="-120"/>
              </a:rPr>
              <a:t>Importance of Clear Speech</a:t>
            </a:r>
            <a:endParaRPr lang="en-US" sz="4574" dirty="0"/>
          </a:p>
        </p:txBody>
      </p:sp>
      <p:pic>
        <p:nvPicPr>
          <p:cNvPr id="5" name="Image 0" descr="preencoded.png"/>
          <p:cNvPicPr>
            <a:picLocks noChangeAspect="1"/>
          </p:cNvPicPr>
          <p:nvPr/>
        </p:nvPicPr>
        <p:blipFill>
          <a:blip r:embed="rId3"/>
          <a:stretch>
            <a:fillRect/>
          </a:stretch>
        </p:blipFill>
        <p:spPr>
          <a:xfrm>
            <a:off x="968693" y="2250758"/>
            <a:ext cx="2895481" cy="1789509"/>
          </a:xfrm>
          <a:prstGeom prst="rect">
            <a:avLst/>
          </a:prstGeom>
        </p:spPr>
      </p:pic>
      <p:sp>
        <p:nvSpPr>
          <p:cNvPr id="6" name="Text 3"/>
          <p:cNvSpPr/>
          <p:nvPr/>
        </p:nvSpPr>
        <p:spPr>
          <a:xfrm>
            <a:off x="968693" y="4348877"/>
            <a:ext cx="2895481" cy="726281"/>
          </a:xfrm>
          <a:prstGeom prst="rect">
            <a:avLst/>
          </a:prstGeom>
          <a:noFill/>
          <a:ln/>
        </p:spPr>
        <p:txBody>
          <a:bodyPr wrap="square" rtlCol="0" anchor="t"/>
          <a:lstStyle/>
          <a:p>
            <a:pPr marL="0" indent="0" algn="l">
              <a:lnSpc>
                <a:spcPts val="2859"/>
              </a:lnSpc>
              <a:buNone/>
            </a:pPr>
            <a:r>
              <a:rPr lang="en-US" sz="2287" dirty="0">
                <a:solidFill>
                  <a:srgbClr val="3A3630"/>
                </a:solidFill>
                <a:latin typeface="Lora" pitchFamily="34" charset="0"/>
                <a:ea typeface="Lora" pitchFamily="34" charset="-122"/>
                <a:cs typeface="Lora" pitchFamily="34" charset="-120"/>
              </a:rPr>
              <a:t>Effective Communication</a:t>
            </a:r>
            <a:endParaRPr lang="en-US" sz="2287" dirty="0"/>
          </a:p>
        </p:txBody>
      </p:sp>
      <p:sp>
        <p:nvSpPr>
          <p:cNvPr id="7" name="Text 4"/>
          <p:cNvSpPr/>
          <p:nvPr/>
        </p:nvSpPr>
        <p:spPr>
          <a:xfrm>
            <a:off x="968693" y="5223272"/>
            <a:ext cx="2895481" cy="1975247"/>
          </a:xfrm>
          <a:prstGeom prst="rect">
            <a:avLst/>
          </a:prstGeom>
          <a:noFill/>
          <a:ln/>
        </p:spPr>
        <p:txBody>
          <a:bodyPr wrap="square" rtlCol="0" anchor="t"/>
          <a:lstStyle/>
          <a:p>
            <a:pPr marL="0" indent="0" algn="l">
              <a:lnSpc>
                <a:spcPts val="3110"/>
              </a:lnSpc>
              <a:buNone/>
            </a:pPr>
            <a:r>
              <a:rPr lang="en-US" sz="1944" dirty="0">
                <a:solidFill>
                  <a:srgbClr val="3A3630"/>
                </a:solidFill>
                <a:latin typeface="Source Sans Pro" pitchFamily="34" charset="0"/>
                <a:ea typeface="Source Sans Pro" pitchFamily="34" charset="-122"/>
                <a:cs typeface="Source Sans Pro" pitchFamily="34" charset="-120"/>
              </a:rPr>
              <a:t>Clear speech allows for seamless understanding and promotes positive interactions in various settings.</a:t>
            </a:r>
            <a:endParaRPr lang="en-US" sz="1944" dirty="0"/>
          </a:p>
        </p:txBody>
      </p:sp>
      <p:pic>
        <p:nvPicPr>
          <p:cNvPr id="11" name="Image 2" descr="preencoded.png"/>
          <p:cNvPicPr>
            <a:picLocks noChangeAspect="1"/>
          </p:cNvPicPr>
          <p:nvPr/>
        </p:nvPicPr>
        <p:blipFill>
          <a:blip r:embed="rId4"/>
          <a:stretch>
            <a:fillRect/>
          </a:stretch>
        </p:blipFill>
        <p:spPr>
          <a:xfrm>
            <a:off x="5755644" y="2309039"/>
            <a:ext cx="2895481" cy="1789509"/>
          </a:xfrm>
          <a:prstGeom prst="rect">
            <a:avLst/>
          </a:prstGeom>
        </p:spPr>
      </p:pic>
      <p:sp>
        <p:nvSpPr>
          <p:cNvPr id="12" name="Text 7"/>
          <p:cNvSpPr/>
          <p:nvPr/>
        </p:nvSpPr>
        <p:spPr>
          <a:xfrm>
            <a:off x="5755643" y="4448472"/>
            <a:ext cx="2895481" cy="363141"/>
          </a:xfrm>
          <a:prstGeom prst="rect">
            <a:avLst/>
          </a:prstGeom>
          <a:noFill/>
          <a:ln/>
        </p:spPr>
        <p:txBody>
          <a:bodyPr wrap="none" rtlCol="0" anchor="t"/>
          <a:lstStyle/>
          <a:p>
            <a:pPr marL="0" indent="0" algn="l">
              <a:lnSpc>
                <a:spcPts val="2859"/>
              </a:lnSpc>
              <a:buNone/>
            </a:pPr>
            <a:r>
              <a:rPr lang="en-US" sz="2287" dirty="0">
                <a:solidFill>
                  <a:srgbClr val="3A3630"/>
                </a:solidFill>
                <a:latin typeface="Lora" pitchFamily="34" charset="0"/>
                <a:ea typeface="Lora" pitchFamily="34" charset="-122"/>
                <a:cs typeface="Lora" pitchFamily="34" charset="-120"/>
              </a:rPr>
              <a:t>Professional Success</a:t>
            </a:r>
            <a:endParaRPr lang="en-US" sz="2287" dirty="0"/>
          </a:p>
        </p:txBody>
      </p:sp>
      <p:sp>
        <p:nvSpPr>
          <p:cNvPr id="13" name="Text 8"/>
          <p:cNvSpPr/>
          <p:nvPr/>
        </p:nvSpPr>
        <p:spPr>
          <a:xfrm>
            <a:off x="5798621" y="5057655"/>
            <a:ext cx="2895481" cy="1580198"/>
          </a:xfrm>
          <a:prstGeom prst="rect">
            <a:avLst/>
          </a:prstGeom>
          <a:noFill/>
          <a:ln/>
        </p:spPr>
        <p:txBody>
          <a:bodyPr wrap="square" rtlCol="0" anchor="t"/>
          <a:lstStyle/>
          <a:p>
            <a:pPr marL="0" indent="0" algn="l">
              <a:lnSpc>
                <a:spcPts val="3110"/>
              </a:lnSpc>
              <a:buNone/>
            </a:pPr>
            <a:r>
              <a:rPr lang="en-US" sz="1944" dirty="0">
                <a:solidFill>
                  <a:srgbClr val="3A3630"/>
                </a:solidFill>
                <a:latin typeface="Source Sans Pro" pitchFamily="34" charset="0"/>
                <a:ea typeface="Source Sans Pro" pitchFamily="34" charset="-122"/>
                <a:cs typeface="Source Sans Pro" pitchFamily="34" charset="-120"/>
              </a:rPr>
              <a:t>Speech clarity is crucial for career advancement, as it conveys professionalism and competence.</a:t>
            </a:r>
            <a:endParaRPr lang="en-US" sz="1944" dirty="0"/>
          </a:p>
        </p:txBody>
      </p:sp>
      <p:pic>
        <p:nvPicPr>
          <p:cNvPr id="14" name="Image 3" descr="preencoded.png"/>
          <p:cNvPicPr>
            <a:picLocks noChangeAspect="1"/>
          </p:cNvPicPr>
          <p:nvPr/>
        </p:nvPicPr>
        <p:blipFill>
          <a:blip r:embed="rId5"/>
          <a:stretch>
            <a:fillRect/>
          </a:stretch>
        </p:blipFill>
        <p:spPr>
          <a:xfrm>
            <a:off x="10765988" y="2250758"/>
            <a:ext cx="2895600" cy="1789509"/>
          </a:xfrm>
          <a:prstGeom prst="rect">
            <a:avLst/>
          </a:prstGeom>
        </p:spPr>
      </p:pic>
      <p:sp>
        <p:nvSpPr>
          <p:cNvPr id="15" name="Text 9"/>
          <p:cNvSpPr/>
          <p:nvPr/>
        </p:nvSpPr>
        <p:spPr>
          <a:xfrm>
            <a:off x="10765988" y="4348877"/>
            <a:ext cx="2895600" cy="363141"/>
          </a:xfrm>
          <a:prstGeom prst="rect">
            <a:avLst/>
          </a:prstGeom>
          <a:noFill/>
          <a:ln/>
        </p:spPr>
        <p:txBody>
          <a:bodyPr wrap="none" rtlCol="0" anchor="t"/>
          <a:lstStyle/>
          <a:p>
            <a:pPr marL="0" indent="0" algn="l">
              <a:lnSpc>
                <a:spcPts val="2859"/>
              </a:lnSpc>
              <a:buNone/>
            </a:pPr>
            <a:r>
              <a:rPr lang="en-US" sz="2287" dirty="0">
                <a:solidFill>
                  <a:srgbClr val="3A3630"/>
                </a:solidFill>
                <a:latin typeface="Lora" pitchFamily="34" charset="0"/>
                <a:ea typeface="Lora" pitchFamily="34" charset="-122"/>
                <a:cs typeface="Lora" pitchFamily="34" charset="-120"/>
              </a:rPr>
              <a:t>Personal Growth</a:t>
            </a:r>
            <a:endParaRPr lang="en-US" sz="2287" dirty="0"/>
          </a:p>
        </p:txBody>
      </p:sp>
      <p:sp>
        <p:nvSpPr>
          <p:cNvPr id="16" name="Text 10"/>
          <p:cNvSpPr/>
          <p:nvPr/>
        </p:nvSpPr>
        <p:spPr>
          <a:xfrm>
            <a:off x="10765988" y="4860131"/>
            <a:ext cx="2895600" cy="1975247"/>
          </a:xfrm>
          <a:prstGeom prst="rect">
            <a:avLst/>
          </a:prstGeom>
          <a:noFill/>
          <a:ln/>
        </p:spPr>
        <p:txBody>
          <a:bodyPr wrap="square" rtlCol="0" anchor="t"/>
          <a:lstStyle/>
          <a:p>
            <a:pPr marL="0" indent="0" algn="l">
              <a:lnSpc>
                <a:spcPts val="3110"/>
              </a:lnSpc>
              <a:buNone/>
            </a:pPr>
            <a:r>
              <a:rPr lang="en-US" sz="1944" dirty="0">
                <a:solidFill>
                  <a:srgbClr val="3A3630"/>
                </a:solidFill>
                <a:latin typeface="Source Sans Pro" pitchFamily="34" charset="0"/>
                <a:ea typeface="Source Sans Pro" pitchFamily="34" charset="-122"/>
                <a:cs typeface="Source Sans Pro" pitchFamily="34" charset="-120"/>
              </a:rPr>
              <a:t>Developing clear speech improves self-esteem and confidence, empowering individuals to express themselves effectively.</a:t>
            </a:r>
            <a:endParaRPr lang="en-US" sz="1944"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4" name="Image 0" descr="preencoded.png"/>
          <p:cNvPicPr>
            <a:picLocks noChangeAspect="1"/>
          </p:cNvPicPr>
          <p:nvPr/>
        </p:nvPicPr>
        <p:blipFill>
          <a:blip r:embed="rId3"/>
          <a:stretch>
            <a:fillRect/>
          </a:stretch>
        </p:blipFill>
        <p:spPr>
          <a:xfrm>
            <a:off x="0" y="0"/>
            <a:ext cx="14630400" cy="2498408"/>
          </a:xfrm>
          <a:prstGeom prst="rect">
            <a:avLst/>
          </a:prstGeom>
        </p:spPr>
      </p:pic>
      <p:sp>
        <p:nvSpPr>
          <p:cNvPr id="5" name="Text 2"/>
          <p:cNvSpPr/>
          <p:nvPr/>
        </p:nvSpPr>
        <p:spPr>
          <a:xfrm>
            <a:off x="2177177" y="3048000"/>
            <a:ext cx="7499390" cy="587812"/>
          </a:xfrm>
          <a:prstGeom prst="rect">
            <a:avLst/>
          </a:prstGeom>
          <a:noFill/>
          <a:ln/>
        </p:spPr>
        <p:txBody>
          <a:bodyPr wrap="none" rtlCol="0" anchor="t"/>
          <a:lstStyle/>
          <a:p>
            <a:pPr marL="0" indent="0">
              <a:lnSpc>
                <a:spcPts val="4629"/>
              </a:lnSpc>
              <a:buNone/>
            </a:pPr>
            <a:r>
              <a:rPr lang="en-US" sz="4800" dirty="0">
                <a:solidFill>
                  <a:srgbClr val="38512F"/>
                </a:solidFill>
                <a:latin typeface="Lora" pitchFamily="34" charset="0"/>
                <a:ea typeface="Lora" pitchFamily="34" charset="-122"/>
                <a:cs typeface="Lora" pitchFamily="34" charset="-120"/>
              </a:rPr>
              <a:t>Common Speech Errors in English</a:t>
            </a:r>
            <a:endParaRPr lang="en-US" sz="4800" dirty="0"/>
          </a:p>
        </p:txBody>
      </p:sp>
      <p:sp>
        <p:nvSpPr>
          <p:cNvPr id="29" name="TextBox 28">
            <a:extLst>
              <a:ext uri="{FF2B5EF4-FFF2-40B4-BE49-F238E27FC236}">
                <a16:creationId xmlns:a16="http://schemas.microsoft.com/office/drawing/2014/main" id="{6E222954-F8FB-5CCF-9E27-9073CA53C19A}"/>
              </a:ext>
            </a:extLst>
          </p:cNvPr>
          <p:cNvSpPr txBox="1"/>
          <p:nvPr/>
        </p:nvSpPr>
        <p:spPr>
          <a:xfrm>
            <a:off x="3092116" y="4329784"/>
            <a:ext cx="8734927" cy="2554545"/>
          </a:xfrm>
          <a:prstGeom prst="rect">
            <a:avLst/>
          </a:prstGeom>
          <a:noFill/>
        </p:spPr>
        <p:txBody>
          <a:bodyPr wrap="square" rtlCol="0">
            <a:spAutoFit/>
          </a:bodyPr>
          <a:lstStyle/>
          <a:p>
            <a:pPr marL="457200" indent="-457200">
              <a:buFont typeface="Wingdings" panose="05000000000000000000" pitchFamily="2" charset="2"/>
              <a:buChar char="ü"/>
            </a:pPr>
            <a:r>
              <a:rPr lang="en-US" sz="4000" b="1" dirty="0">
                <a:solidFill>
                  <a:schemeClr val="accent2">
                    <a:lumMod val="50000"/>
                  </a:schemeClr>
                </a:solidFill>
              </a:rPr>
              <a:t>Articulation Error 			</a:t>
            </a:r>
          </a:p>
          <a:p>
            <a:pPr marL="457200" indent="-457200">
              <a:buFont typeface="Wingdings" panose="05000000000000000000" pitchFamily="2" charset="2"/>
              <a:buChar char="ü"/>
            </a:pPr>
            <a:r>
              <a:rPr lang="en-US" sz="4000" b="1" dirty="0">
                <a:solidFill>
                  <a:schemeClr val="accent2">
                    <a:lumMod val="50000"/>
                  </a:schemeClr>
                </a:solidFill>
              </a:rPr>
              <a:t>Pronunciation Error</a:t>
            </a:r>
          </a:p>
          <a:p>
            <a:pPr marL="457200" indent="-457200">
              <a:buFont typeface="Wingdings" panose="05000000000000000000" pitchFamily="2" charset="2"/>
              <a:buChar char="ü"/>
            </a:pPr>
            <a:r>
              <a:rPr lang="en-US" sz="4000" b="1" dirty="0">
                <a:solidFill>
                  <a:schemeClr val="accent2">
                    <a:lumMod val="50000"/>
                  </a:schemeClr>
                </a:solidFill>
              </a:rPr>
              <a:t>Grammatical Error		</a:t>
            </a:r>
          </a:p>
          <a:p>
            <a:pPr marL="457200" indent="-457200">
              <a:buFont typeface="Wingdings" panose="05000000000000000000" pitchFamily="2" charset="2"/>
              <a:buChar char="ü"/>
            </a:pPr>
            <a:r>
              <a:rPr lang="en-US" sz="4000" b="1" dirty="0">
                <a:solidFill>
                  <a:schemeClr val="accent2">
                    <a:lumMod val="50000"/>
                  </a:schemeClr>
                </a:solidFill>
              </a:rPr>
              <a:t>Fluency Error											</a:t>
            </a:r>
            <a:endParaRPr lang="en-IN" sz="4000" b="1" dirty="0">
              <a:solidFill>
                <a:schemeClr val="accent2">
                  <a:lumMod val="50000"/>
                </a:schemeClr>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8ED20-8CFC-BD3A-93B2-3E6EB7F5041C}"/>
              </a:ext>
            </a:extLst>
          </p:cNvPr>
          <p:cNvSpPr>
            <a:spLocks noGrp="1"/>
          </p:cNvSpPr>
          <p:nvPr>
            <p:ph type="title"/>
          </p:nvPr>
        </p:nvSpPr>
        <p:spPr>
          <a:xfrm>
            <a:off x="1744578" y="343924"/>
            <a:ext cx="11642237" cy="1740908"/>
          </a:xfrm>
        </p:spPr>
        <p:txBody>
          <a:bodyPr>
            <a:normAutofit/>
          </a:bodyPr>
          <a:lstStyle/>
          <a:p>
            <a:r>
              <a:rPr lang="en-US" sz="6000" dirty="0"/>
              <a:t>Articulation Error</a:t>
            </a:r>
            <a:endParaRPr lang="en-IN" sz="6000" dirty="0"/>
          </a:p>
        </p:txBody>
      </p:sp>
      <p:sp>
        <p:nvSpPr>
          <p:cNvPr id="3" name="Content Placeholder 2">
            <a:extLst>
              <a:ext uri="{FF2B5EF4-FFF2-40B4-BE49-F238E27FC236}">
                <a16:creationId xmlns:a16="http://schemas.microsoft.com/office/drawing/2014/main" id="{7F6230FC-E9FC-97BE-1C16-FD7C4A47A718}"/>
              </a:ext>
            </a:extLst>
          </p:cNvPr>
          <p:cNvSpPr>
            <a:spLocks noGrp="1"/>
          </p:cNvSpPr>
          <p:nvPr>
            <p:ph idx="1"/>
          </p:nvPr>
        </p:nvSpPr>
        <p:spPr>
          <a:xfrm>
            <a:off x="1450988" y="2078940"/>
            <a:ext cx="12070080" cy="4574523"/>
          </a:xfrm>
        </p:spPr>
        <p:txBody>
          <a:bodyPr>
            <a:normAutofit lnSpcReduction="10000"/>
          </a:bodyPr>
          <a:lstStyle/>
          <a:p>
            <a:r>
              <a:rPr lang="en-US" sz="3200" b="1" dirty="0"/>
              <a:t>1. Th Sound Error: </a:t>
            </a:r>
            <a:r>
              <a:rPr lang="en-US" sz="3200" dirty="0"/>
              <a:t>Difficulty pronouncing the "</a:t>
            </a:r>
            <a:r>
              <a:rPr lang="en-US" sz="3200" dirty="0" err="1"/>
              <a:t>th</a:t>
            </a:r>
            <a:r>
              <a:rPr lang="en-US" sz="3200" dirty="0"/>
              <a:t>" sound, often replacing it with "t" or "d".</a:t>
            </a:r>
          </a:p>
          <a:p>
            <a:endParaRPr lang="en-US" sz="3200" dirty="0"/>
          </a:p>
          <a:p>
            <a:r>
              <a:rPr lang="en-US" sz="3200" b="1" dirty="0"/>
              <a:t>Solution: </a:t>
            </a:r>
            <a:r>
              <a:rPr lang="en-US" sz="3200" dirty="0"/>
              <a:t>Practice words with "</a:t>
            </a:r>
            <a:r>
              <a:rPr lang="en-US" sz="3200" dirty="0" err="1"/>
              <a:t>th</a:t>
            </a:r>
            <a:r>
              <a:rPr lang="en-US" sz="3200" dirty="0"/>
              <a:t>" sounds, like "this" and "that". Use tongue twisters to help. </a:t>
            </a:r>
          </a:p>
          <a:p>
            <a:endParaRPr lang="en-US" sz="3200" dirty="0"/>
          </a:p>
          <a:p>
            <a:r>
              <a:rPr lang="en-US" sz="3200" b="1" dirty="0"/>
              <a:t>Tongue twister: </a:t>
            </a:r>
            <a:r>
              <a:rPr lang="en-US" sz="3200" dirty="0"/>
              <a:t>Thirty-three ducks dived into the deep water.</a:t>
            </a:r>
          </a:p>
          <a:p>
            <a:r>
              <a:rPr lang="en-US" sz="3200" b="1" dirty="0"/>
              <a:t>Tongue twister: </a:t>
            </a:r>
            <a:r>
              <a:rPr lang="en-US" sz="3200" dirty="0"/>
              <a:t>Dazzling diamonds decorated the dress.</a:t>
            </a:r>
          </a:p>
          <a:p>
            <a:endParaRPr lang="en-US" sz="3200" dirty="0"/>
          </a:p>
          <a:p>
            <a:pPr marL="44280" indent="0">
              <a:buNone/>
            </a:pPr>
            <a:endParaRPr lang="en-US" sz="3200" dirty="0"/>
          </a:p>
          <a:p>
            <a:endParaRPr lang="en-IN" sz="3200" dirty="0"/>
          </a:p>
        </p:txBody>
      </p:sp>
    </p:spTree>
    <p:extLst>
      <p:ext uri="{BB962C8B-B14F-4D97-AF65-F5344CB8AC3E}">
        <p14:creationId xmlns:p14="http://schemas.microsoft.com/office/powerpoint/2010/main" val="38006982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8ED20-8CFC-BD3A-93B2-3E6EB7F5041C}"/>
              </a:ext>
            </a:extLst>
          </p:cNvPr>
          <p:cNvSpPr>
            <a:spLocks noGrp="1"/>
          </p:cNvSpPr>
          <p:nvPr>
            <p:ph type="title"/>
          </p:nvPr>
        </p:nvSpPr>
        <p:spPr/>
        <p:txBody>
          <a:bodyPr>
            <a:normAutofit/>
          </a:bodyPr>
          <a:lstStyle/>
          <a:p>
            <a:r>
              <a:rPr lang="en-US" sz="6000" dirty="0"/>
              <a:t>Articulation Error</a:t>
            </a:r>
            <a:endParaRPr lang="en-IN" sz="6000" dirty="0"/>
          </a:p>
        </p:txBody>
      </p:sp>
      <p:sp>
        <p:nvSpPr>
          <p:cNvPr id="3" name="Content Placeholder 2">
            <a:extLst>
              <a:ext uri="{FF2B5EF4-FFF2-40B4-BE49-F238E27FC236}">
                <a16:creationId xmlns:a16="http://schemas.microsoft.com/office/drawing/2014/main" id="{7F6230FC-E9FC-97BE-1C16-FD7C4A47A718}"/>
              </a:ext>
            </a:extLst>
          </p:cNvPr>
          <p:cNvSpPr>
            <a:spLocks noGrp="1"/>
          </p:cNvSpPr>
          <p:nvPr>
            <p:ph idx="1"/>
          </p:nvPr>
        </p:nvSpPr>
        <p:spPr>
          <a:xfrm>
            <a:off x="842211" y="2078940"/>
            <a:ext cx="12678857" cy="5873934"/>
          </a:xfrm>
        </p:spPr>
        <p:txBody>
          <a:bodyPr>
            <a:normAutofit/>
          </a:bodyPr>
          <a:lstStyle/>
          <a:p>
            <a:r>
              <a:rPr lang="en-US" sz="3200" b="1" dirty="0"/>
              <a:t>2. V and B Sound Error: </a:t>
            </a:r>
            <a:r>
              <a:rPr lang="en-US" sz="3200" dirty="0"/>
              <a:t>Confusing the "v" and "b" sounds, often using one instead of the other.</a:t>
            </a:r>
          </a:p>
          <a:p>
            <a:endParaRPr lang="en-US" sz="3200" dirty="0"/>
          </a:p>
          <a:p>
            <a:r>
              <a:rPr lang="en-US" sz="3200" b="1" dirty="0"/>
              <a:t>Solution: </a:t>
            </a:r>
            <a:r>
              <a:rPr lang="en-US" sz="3200" dirty="0"/>
              <a:t>Practice words with "v" and "b" sounds, like "victory" and "bat". Pay attention to lip and tongue positions. </a:t>
            </a:r>
          </a:p>
          <a:p>
            <a:endParaRPr lang="en-US" sz="3200" dirty="0"/>
          </a:p>
          <a:p>
            <a:r>
              <a:rPr lang="en-US" sz="3200" b="1" dirty="0"/>
              <a:t>Tongue twister: </a:t>
            </a:r>
            <a:r>
              <a:rPr lang="en-US" sz="3200" dirty="0"/>
              <a:t>Victor's busy bees buzzed vigorously.</a:t>
            </a:r>
          </a:p>
          <a:p>
            <a:r>
              <a:rPr lang="en-US" sz="3200" b="1" dirty="0"/>
              <a:t>Tongue twister: </a:t>
            </a:r>
            <a:r>
              <a:rPr lang="en-US" sz="3200" dirty="0"/>
              <a:t>Bridget's bright brigade battled vicious bugs.</a:t>
            </a:r>
          </a:p>
          <a:p>
            <a:endParaRPr lang="en-US" sz="3200" dirty="0"/>
          </a:p>
          <a:p>
            <a:pPr marL="44280" indent="0">
              <a:buNone/>
            </a:pPr>
            <a:endParaRPr lang="en-US" sz="3200" dirty="0"/>
          </a:p>
          <a:p>
            <a:endParaRPr lang="en-IN" sz="3200" dirty="0"/>
          </a:p>
        </p:txBody>
      </p:sp>
    </p:spTree>
    <p:extLst>
      <p:ext uri="{BB962C8B-B14F-4D97-AF65-F5344CB8AC3E}">
        <p14:creationId xmlns:p14="http://schemas.microsoft.com/office/powerpoint/2010/main" val="27381324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A7188-8317-5059-1868-9F88CEEEDB18}"/>
              </a:ext>
            </a:extLst>
          </p:cNvPr>
          <p:cNvSpPr>
            <a:spLocks noGrp="1"/>
          </p:cNvSpPr>
          <p:nvPr>
            <p:ph type="title"/>
          </p:nvPr>
        </p:nvSpPr>
        <p:spPr/>
        <p:txBody>
          <a:bodyPr/>
          <a:lstStyle/>
          <a:p>
            <a:r>
              <a:rPr lang="en-US" dirty="0"/>
              <a:t>Pronunciation Error</a:t>
            </a:r>
            <a:endParaRPr lang="en-IN" dirty="0"/>
          </a:p>
        </p:txBody>
      </p:sp>
      <p:sp>
        <p:nvSpPr>
          <p:cNvPr id="3" name="Content Placeholder 2">
            <a:extLst>
              <a:ext uri="{FF2B5EF4-FFF2-40B4-BE49-F238E27FC236}">
                <a16:creationId xmlns:a16="http://schemas.microsoft.com/office/drawing/2014/main" id="{8A9F32A2-2686-DD93-271C-59293488DECA}"/>
              </a:ext>
            </a:extLst>
          </p:cNvPr>
          <p:cNvSpPr>
            <a:spLocks noGrp="1"/>
          </p:cNvSpPr>
          <p:nvPr>
            <p:ph idx="1"/>
          </p:nvPr>
        </p:nvSpPr>
        <p:spPr>
          <a:xfrm>
            <a:off x="721895" y="2214880"/>
            <a:ext cx="12664921" cy="4811562"/>
          </a:xfrm>
        </p:spPr>
        <p:txBody>
          <a:bodyPr>
            <a:normAutofit lnSpcReduction="10000"/>
          </a:bodyPr>
          <a:lstStyle/>
          <a:p>
            <a:r>
              <a:rPr lang="en-US" sz="3200" b="1" dirty="0"/>
              <a:t>1. Stress Pattern Error: </a:t>
            </a:r>
            <a:r>
              <a:rPr lang="en-US" sz="3200" dirty="0"/>
              <a:t>A stress pattern error occurs when the emphasis or stress on syllables in a sentence is incorrect, changing the meaning or making it difficult to understand. </a:t>
            </a:r>
          </a:p>
          <a:p>
            <a:r>
              <a:rPr lang="en-US" sz="3200" dirty="0"/>
              <a:t>Here's an example:</a:t>
            </a:r>
          </a:p>
          <a:p>
            <a:r>
              <a:rPr lang="en-US" sz="3200" b="1" dirty="0"/>
              <a:t>Original sentence: </a:t>
            </a:r>
            <a:r>
              <a:rPr lang="en-US" sz="3200" dirty="0"/>
              <a:t>"I'll meet you at the corner." </a:t>
            </a:r>
          </a:p>
          <a:p>
            <a:r>
              <a:rPr lang="en-US" sz="3200" dirty="0"/>
              <a:t>(Correct stress pattern: </a:t>
            </a:r>
            <a:r>
              <a:rPr lang="en-US" sz="3200" b="1" dirty="0"/>
              <a:t>I'll MEET you at the </a:t>
            </a:r>
            <a:r>
              <a:rPr lang="en-US" sz="3200" b="1" dirty="0" err="1"/>
              <a:t>CORner</a:t>
            </a:r>
            <a:r>
              <a:rPr lang="en-US" sz="3200" dirty="0"/>
              <a:t>)</a:t>
            </a:r>
          </a:p>
          <a:p>
            <a:r>
              <a:rPr lang="en-US" sz="3200" b="1" dirty="0"/>
              <a:t>Error: "I'll MEET you at the </a:t>
            </a:r>
            <a:r>
              <a:rPr lang="en-US" sz="3200" b="1" dirty="0" err="1"/>
              <a:t>corNER</a:t>
            </a:r>
            <a:r>
              <a:rPr lang="en-US" sz="3200" b="1" dirty="0"/>
              <a:t>." </a:t>
            </a:r>
          </a:p>
          <a:p>
            <a:r>
              <a:rPr lang="en-US" sz="3200" dirty="0"/>
              <a:t>(Incorrect stress pattern)In the incorrect version, the stress on "corner" is misplaced, which can change the meaning or make it sound unnatural</a:t>
            </a:r>
            <a:endParaRPr lang="en-US" sz="3200" b="1" dirty="0"/>
          </a:p>
        </p:txBody>
      </p:sp>
    </p:spTree>
    <p:extLst>
      <p:ext uri="{BB962C8B-B14F-4D97-AF65-F5344CB8AC3E}">
        <p14:creationId xmlns:p14="http://schemas.microsoft.com/office/powerpoint/2010/main" val="10838019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A7188-8317-5059-1868-9F88CEEEDB18}"/>
              </a:ext>
            </a:extLst>
          </p:cNvPr>
          <p:cNvSpPr>
            <a:spLocks noGrp="1"/>
          </p:cNvSpPr>
          <p:nvPr>
            <p:ph type="title"/>
          </p:nvPr>
        </p:nvSpPr>
        <p:spPr/>
        <p:txBody>
          <a:bodyPr/>
          <a:lstStyle/>
          <a:p>
            <a:r>
              <a:rPr lang="en-US" dirty="0"/>
              <a:t>Pronunciation Error</a:t>
            </a:r>
            <a:endParaRPr lang="en-IN" dirty="0"/>
          </a:p>
        </p:txBody>
      </p:sp>
      <p:sp>
        <p:nvSpPr>
          <p:cNvPr id="3" name="Content Placeholder 2">
            <a:extLst>
              <a:ext uri="{FF2B5EF4-FFF2-40B4-BE49-F238E27FC236}">
                <a16:creationId xmlns:a16="http://schemas.microsoft.com/office/drawing/2014/main" id="{8A9F32A2-2686-DD93-271C-59293488DECA}"/>
              </a:ext>
            </a:extLst>
          </p:cNvPr>
          <p:cNvSpPr>
            <a:spLocks noGrp="1"/>
          </p:cNvSpPr>
          <p:nvPr>
            <p:ph idx="1"/>
          </p:nvPr>
        </p:nvSpPr>
        <p:spPr>
          <a:xfrm>
            <a:off x="721895" y="2214880"/>
            <a:ext cx="12664921" cy="5377046"/>
          </a:xfrm>
        </p:spPr>
        <p:txBody>
          <a:bodyPr>
            <a:normAutofit lnSpcReduction="10000"/>
          </a:bodyPr>
          <a:lstStyle/>
          <a:p>
            <a:r>
              <a:rPr lang="en-US" sz="3200" b="1" dirty="0"/>
              <a:t>2. Intonation Error: </a:t>
            </a:r>
            <a:r>
              <a:rPr lang="en-US" sz="3200" dirty="0"/>
              <a:t>An intonation error occurs when a speaker uses an incorrect pitch or tone when speaking, which can change the meaning or implication of a sentence. Intonation conveys different attitudes, emotions, or emphasis. Using a flat pitch, lacking emphasis or emotion </a:t>
            </a:r>
          </a:p>
          <a:p>
            <a:r>
              <a:rPr lang="en-US" sz="3200" b="1" dirty="0"/>
              <a:t>(e.g., "I'm excited to see you" spoken in a monotone voice)</a:t>
            </a:r>
          </a:p>
          <a:p>
            <a:r>
              <a:rPr lang="en-US" sz="3200" dirty="0"/>
              <a:t>Here are another example:</a:t>
            </a:r>
          </a:p>
          <a:p>
            <a:r>
              <a:rPr lang="en-US" sz="3200" b="1" dirty="0"/>
              <a:t>Emphasis:</a:t>
            </a:r>
          </a:p>
          <a:p>
            <a:r>
              <a:rPr lang="en-US" sz="3200" b="1" dirty="0"/>
              <a:t>Original sentence: </a:t>
            </a:r>
            <a:r>
              <a:rPr lang="en-US" sz="3200" dirty="0"/>
              <a:t>"I'm going to the store." (Flat intonation)</a:t>
            </a:r>
          </a:p>
          <a:p>
            <a:r>
              <a:rPr lang="en-US" sz="3200" b="1" dirty="0"/>
              <a:t>Error: </a:t>
            </a:r>
            <a:r>
              <a:rPr lang="en-US" sz="3200" dirty="0"/>
              <a:t>"I'm GOING to the store." (Emphasis on "going", implies contrast or surprise)</a:t>
            </a:r>
          </a:p>
        </p:txBody>
      </p:sp>
    </p:spTree>
    <p:extLst>
      <p:ext uri="{BB962C8B-B14F-4D97-AF65-F5344CB8AC3E}">
        <p14:creationId xmlns:p14="http://schemas.microsoft.com/office/powerpoint/2010/main" val="32250885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A7188-8317-5059-1868-9F88CEEEDB18}"/>
              </a:ext>
            </a:extLst>
          </p:cNvPr>
          <p:cNvSpPr>
            <a:spLocks noGrp="1"/>
          </p:cNvSpPr>
          <p:nvPr>
            <p:ph type="title"/>
          </p:nvPr>
        </p:nvSpPr>
        <p:spPr/>
        <p:txBody>
          <a:bodyPr/>
          <a:lstStyle/>
          <a:p>
            <a:r>
              <a:rPr lang="en-US" dirty="0"/>
              <a:t>Pronunciation Error</a:t>
            </a:r>
            <a:endParaRPr lang="en-IN" dirty="0"/>
          </a:p>
        </p:txBody>
      </p:sp>
      <p:sp>
        <p:nvSpPr>
          <p:cNvPr id="3" name="Content Placeholder 2">
            <a:extLst>
              <a:ext uri="{FF2B5EF4-FFF2-40B4-BE49-F238E27FC236}">
                <a16:creationId xmlns:a16="http://schemas.microsoft.com/office/drawing/2014/main" id="{8A9F32A2-2686-DD93-271C-59293488DECA}"/>
              </a:ext>
            </a:extLst>
          </p:cNvPr>
          <p:cNvSpPr>
            <a:spLocks noGrp="1"/>
          </p:cNvSpPr>
          <p:nvPr>
            <p:ph idx="1"/>
          </p:nvPr>
        </p:nvSpPr>
        <p:spPr>
          <a:xfrm>
            <a:off x="721895" y="2214880"/>
            <a:ext cx="12664921" cy="5377046"/>
          </a:xfrm>
        </p:spPr>
        <p:txBody>
          <a:bodyPr>
            <a:normAutofit/>
          </a:bodyPr>
          <a:lstStyle/>
          <a:p>
            <a:r>
              <a:rPr lang="en-US" sz="3200" b="1" dirty="0"/>
              <a:t>3. Vowel Sound Error: </a:t>
            </a:r>
            <a:r>
              <a:rPr lang="en-US" sz="3200" dirty="0"/>
              <a:t>A vowel sound error occurs when a speaker pronounces a vowel sound incorrectly, using a different vowel sound than the one intended. This can change the meaning of a word or make it difficult to understand.</a:t>
            </a:r>
          </a:p>
          <a:p>
            <a:pPr marL="0" indent="0">
              <a:buNone/>
            </a:pPr>
            <a:r>
              <a:rPr lang="en-US" sz="3200" dirty="0"/>
              <a:t> </a:t>
            </a:r>
            <a:r>
              <a:rPr lang="en-US" sz="3200" b="1" dirty="0"/>
              <a:t>Using the "bit" vowel sound instead of the "beat" vowel sound (e.g., "beat" sounds like "bit")</a:t>
            </a:r>
          </a:p>
          <a:p>
            <a:pPr marL="0" indent="0">
              <a:buNone/>
            </a:pPr>
            <a:r>
              <a:rPr lang="en-US" sz="3200" b="1" dirty="0"/>
              <a:t> Using the "boot" vowel sound instead of the "but" vowel sound (e.g., "but" sounds like "boot")</a:t>
            </a:r>
          </a:p>
        </p:txBody>
      </p:sp>
    </p:spTree>
    <p:extLst>
      <p:ext uri="{BB962C8B-B14F-4D97-AF65-F5344CB8AC3E}">
        <p14:creationId xmlns:p14="http://schemas.microsoft.com/office/powerpoint/2010/main" val="2391260228"/>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1034</TotalTime>
  <Words>1389</Words>
  <Application>Microsoft Office PowerPoint</Application>
  <PresentationFormat>Custom</PresentationFormat>
  <Paragraphs>123</Paragraphs>
  <Slides>23</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AngsanaUPC</vt:lpstr>
      <vt:lpstr>Calibri</vt:lpstr>
      <vt:lpstr>Calibri Light</vt:lpstr>
      <vt:lpstr>Lora</vt:lpstr>
      <vt:lpstr>Source Sans Pro</vt:lpstr>
      <vt:lpstr>Wingdings</vt:lpstr>
      <vt:lpstr>Retrospect</vt:lpstr>
      <vt:lpstr>Unit-2   Speech Correction</vt:lpstr>
      <vt:lpstr>PowerPoint Presentation</vt:lpstr>
      <vt:lpstr>PowerPoint Presentation</vt:lpstr>
      <vt:lpstr>PowerPoint Presentation</vt:lpstr>
      <vt:lpstr>Articulation Error</vt:lpstr>
      <vt:lpstr>Articulation Error</vt:lpstr>
      <vt:lpstr>Pronunciation Error</vt:lpstr>
      <vt:lpstr>Pronunciation Error</vt:lpstr>
      <vt:lpstr>Pronunciation Error</vt:lpstr>
      <vt:lpstr>Grammar Errors – based on tense consistency</vt:lpstr>
      <vt:lpstr>Grammar Errors – based on tense consistency</vt:lpstr>
      <vt:lpstr>Grammar Errors – based on tense consistency</vt:lpstr>
      <vt:lpstr>Grammar Errors – based on tense consistency</vt:lpstr>
      <vt:lpstr>Grammar Errors – based on tense consistency</vt:lpstr>
      <vt:lpstr>Grammar Errors – based on parallelism</vt:lpstr>
      <vt:lpstr>Grammar Errors – based on parallelism</vt:lpstr>
      <vt:lpstr>Grammar Errors – based on parallelism</vt:lpstr>
      <vt:lpstr>Fluency Error</vt:lpstr>
      <vt:lpstr>Types of fluency errors: </vt:lpstr>
      <vt:lpstr>Solution to fluency error</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daisyasheema18@gmail.com</cp:lastModifiedBy>
  <cp:revision>8</cp:revision>
  <dcterms:created xsi:type="dcterms:W3CDTF">2024-08-02T09:22:34Z</dcterms:created>
  <dcterms:modified xsi:type="dcterms:W3CDTF">2024-08-03T08:40:35Z</dcterms:modified>
</cp:coreProperties>
</file>